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media/image1.png" ContentType="image/png"/>
  <Override PartName="/ppt/media/image56.wmf" ContentType="image/x-wmf"/>
  <Override PartName="/ppt/media/image33.png" ContentType="image/png"/>
  <Override PartName="/ppt/media/image38.jpeg" ContentType="image/jpeg"/>
  <Override PartName="/ppt/media/image2.jpeg" ContentType="image/jpeg"/>
  <Override PartName="/ppt/media/image93.png" ContentType="image/png"/>
  <Override PartName="/ppt/media/image100.png" ContentType="image/png"/>
  <Override PartName="/ppt/media/image21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7.png" ContentType="image/png"/>
  <Override PartName="/ppt/media/image10.jpeg" ContentType="image/jpeg"/>
  <Override PartName="/ppt/media/image16.png" ContentType="image/png"/>
  <Override PartName="/ppt/media/image91.png" ContentType="image/png"/>
  <Override PartName="/ppt/media/image11.png" ContentType="image/png"/>
  <Override PartName="/ppt/media/image4.png" ContentType="image/png"/>
  <Override PartName="/ppt/media/image9.jpeg" ContentType="image/jpeg"/>
  <Override PartName="/ppt/media/image31.png" ContentType="image/png"/>
  <Override PartName="/ppt/media/image118.wmf" ContentType="image/x-wmf"/>
  <Override PartName="/ppt/media/image79.wmf" ContentType="image/x-wmf"/>
  <Override PartName="/ppt/media/image32.png" ContentType="image/png"/>
  <Override PartName="/ppt/media/image19.png" ContentType="image/png"/>
  <Override PartName="/ppt/media/image94.png" ContentType="image/png"/>
  <Override PartName="/ppt/media/image101.png" ContentType="image/png"/>
  <Override PartName="/ppt/media/image22.png" ContentType="image/png"/>
  <Override PartName="/ppt/media/image23.png" ContentType="image/png"/>
  <Override PartName="/ppt/media/image12.wmf" ContentType="image/x-wmf"/>
  <Override PartName="/ppt/media/image37.jpeg" ContentType="image/jpeg"/>
  <Override PartName="/ppt/media/image24.png" ContentType="image/png"/>
  <Override PartName="/ppt/media/image105.gif" ContentType="image/gif"/>
  <Override PartName="/ppt/media/image26.png" ContentType="image/png"/>
  <Override PartName="/ppt/media/image27.png" ContentType="image/png"/>
  <Override PartName="/ppt/media/image81.jpeg" ContentType="image/jpeg"/>
  <Override PartName="/ppt/media/image84.jpeg" ContentType="image/jpeg"/>
  <Override PartName="/ppt/media/image46.wmf" ContentType="image/x-wmf"/>
  <Override PartName="/ppt/media/image28.png" ContentType="image/png"/>
  <Override PartName="/ppt/media/image17.wmf" ContentType="image/x-wmf"/>
  <Override PartName="/ppt/media/image29.png" ContentType="image/png"/>
  <Override PartName="/ppt/media/image18.wmf" ContentType="image/x-wmf"/>
  <Override PartName="/ppt/media/image30.png" ContentType="image/png"/>
  <Override PartName="/ppt/media/image43.jpeg" ContentType="image/jpeg"/>
  <Override PartName="/ppt/media/image89.png" ContentType="image/png"/>
  <Override PartName="/ppt/media/image34.png" ContentType="image/png"/>
  <Override PartName="/ppt/media/image39.jpeg" ContentType="image/jpeg"/>
  <Override PartName="/ppt/media/image63.png" ContentType="image/png"/>
  <Override PartName="/ppt/media/image40.jpeg" ContentType="image/jpeg"/>
  <Override PartName="/ppt/media/image59.png" ContentType="image/png"/>
  <Override PartName="/ppt/media/image45.png" ContentType="image/png"/>
  <Override PartName="/ppt/media/image42.jpeg" ContentType="image/jpeg"/>
  <Override PartName="/ppt/media/image20.png" ContentType="image/png"/>
  <Override PartName="/ppt/media/image47.png" ContentType="image/png"/>
  <Override PartName="/ppt/media/image36.wmf" ContentType="image/x-wmf"/>
  <Override PartName="/ppt/media/image83.jpeg" ContentType="image/jpeg"/>
  <Override PartName="/ppt/media/image48.png" ContentType="image/png"/>
  <Override PartName="/ppt/media/image49.png" ContentType="image/png"/>
  <Override PartName="/ppt/media/image51.png" ContentType="image/png"/>
  <Override PartName="/ppt/media/image54.wmf" ContentType="image/x-wmf"/>
  <Override PartName="/ppt/media/image65.png" ContentType="image/png"/>
  <Override PartName="/ppt/media/image55.wmf" ContentType="image/x-wmf"/>
  <Override PartName="/ppt/media/image66.png" ContentType="image/png"/>
  <Override PartName="/ppt/media/image60.png" ContentType="image/png"/>
  <Override PartName="/ppt/media/image61.png" ContentType="image/png"/>
  <Override PartName="/ppt/media/image64.png" ContentType="image/png"/>
  <Override PartName="/ppt/media/image82.wmf" ContentType="image/x-wmf"/>
  <Override PartName="/ppt/media/image52.png" ContentType="image/png"/>
  <Override PartName="/ppt/media/image70.wmf" ContentType="image/x-wmf"/>
  <Override PartName="/ppt/media/image3.png" ContentType="image/png"/>
  <Override PartName="/ppt/media/image72.png" ContentType="image/png"/>
  <Override PartName="/ppt/media/image5.png" ContentType="image/png"/>
  <Override PartName="/ppt/media/image74.png" ContentType="image/png"/>
  <Override PartName="/ppt/media/image102.jpeg" ContentType="image/jpeg"/>
  <Override PartName="/ppt/media/image116.png" ContentType="image/png"/>
  <Override PartName="/ppt/media/image77.jpeg" ContentType="image/jpeg"/>
  <Override PartName="/ppt/media/image109.png" ContentType="image/png"/>
  <Override PartName="/ppt/media/image67.jpeg" ContentType="image/jpeg"/>
  <Override PartName="/ppt/media/image80.png" ContentType="image/png"/>
  <Override PartName="/ppt/media/image97.wmf" ContentType="image/x-wmf"/>
  <Override PartName="/ppt/media/image85.png" ContentType="image/png"/>
  <Override PartName="/ppt/media/image110.wmf" ContentType="image/x-wmf"/>
  <Override PartName="/ppt/media/image111.wmf" ContentType="image/x-wmf"/>
  <Override PartName="/ppt/media/image15.png" ContentType="image/png"/>
  <Override PartName="/ppt/media/image86.jpeg" ContentType="image/jpeg"/>
  <Override PartName="/ppt/media/image90.png" ContentType="image/png"/>
  <Override PartName="/ppt/media/image95.wmf" ContentType="image/x-wmf"/>
  <Override PartName="/ppt/media/image8.png" ContentType="image/png"/>
  <Override PartName="/ppt/media/image73.jpeg" ContentType="image/jpeg"/>
  <Override PartName="/ppt/media/image92.png" ContentType="image/png"/>
  <Override PartName="/ppt/media/image107.png" ContentType="image/png"/>
  <Override PartName="/ppt/media/image50.png" ContentType="image/png"/>
  <Override PartName="/ppt/media/image98.wmf" ContentType="image/x-wmf"/>
  <Override PartName="/ppt/media/image75.jpeg" ContentType="image/jpeg"/>
  <Override PartName="/ppt/media/image115.jpeg" ContentType="image/jpeg"/>
  <Override PartName="/ppt/media/image25.png" ContentType="image/png"/>
  <Override PartName="/ppt/media/image87.jpeg" ContentType="image/jpeg"/>
  <Override PartName="/ppt/media/image44.jpeg" ContentType="image/jpeg"/>
  <Override PartName="/ppt/media/image99.png" ContentType="image/png"/>
  <Override PartName="/ppt/media/image35.png" ContentType="image/png"/>
  <Override PartName="/ppt/media/image88.jpeg" ContentType="image/jpeg"/>
  <Override PartName="/ppt/media/image106.jpeg" ContentType="image/jpeg"/>
  <Override PartName="/ppt/media/image104.jpeg" ContentType="image/jpeg"/>
  <Override PartName="/ppt/media/image76.jpeg" ContentType="image/jpeg"/>
  <Override PartName="/ppt/media/image41.jpeg" ContentType="image/jpeg"/>
  <Override PartName="/ppt/media/image58.wmf" ContentType="image/x-wmf"/>
  <Override PartName="/ppt/media/image69.png" ContentType="image/png"/>
  <Override PartName="/ppt/media/image78.png" ContentType="image/png"/>
  <Override PartName="/ppt/media/image103.wmf" ContentType="image/x-wmf"/>
  <Override PartName="/ppt/media/image114.png" ContentType="image/png"/>
  <Override PartName="/ppt/media/image112.wmf" ContentType="image/x-wmf"/>
  <Override PartName="/ppt/media/image53.png" ContentType="image/png"/>
  <Override PartName="/ppt/media/image71.wmf" ContentType="image/x-wmf"/>
  <Override PartName="/ppt/media/image108.jpeg" ContentType="image/jpeg"/>
  <Override PartName="/ppt/media/image96.png" ContentType="image/png"/>
  <Override PartName="/ppt/media/image57.wmf" ContentType="image/x-wmf"/>
  <Override PartName="/ppt/media/image68.png" ContentType="image/png"/>
  <Override PartName="/ppt/media/image113.png" ContentType="image/png"/>
  <Override PartName="/ppt/media/image117.png" ContentType="image/png"/>
  <Override PartName="/ppt/media/image62.png" ContentType="image/png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55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56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57.xml" ContentType="application/vnd.openxmlformats-officedocument.presentationml.slide+xml"/>
  <Override PartName="/ppt/slides/_rels/slide78.xml.rels" ContentType="application/vnd.openxmlformats-package.relationships+xml"/>
  <Override PartName="/ppt/slides/_rels/slide77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59.xml.rels" ContentType="application/vnd.openxmlformats-package.relationships+xml"/>
  <Override PartName="/ppt/slides/_rels/slide68.xml.rels" ContentType="application/vnd.openxmlformats-package.relationships+xml"/>
  <Override PartName="/ppt/slides/_rels/slide73.xml.rels" ContentType="application/vnd.openxmlformats-package.relationships+xml"/>
  <Override PartName="/ppt/slides/_rels/slide58.xml.rels" ContentType="application/vnd.openxmlformats-package.relationships+xml"/>
  <Override PartName="/ppt/slides/_rels/slide67.xml.rels" ContentType="application/vnd.openxmlformats-package.relationships+xml"/>
  <Override PartName="/ppt/slides/_rels/slide72.xml.rels" ContentType="application/vnd.openxmlformats-package.relationships+xml"/>
  <Override PartName="/ppt/slides/_rels/slide39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38.xml.rels" ContentType="application/vnd.openxmlformats-package.relationships+xml"/>
  <Override PartName="/ppt/slides/_rels/slide56.xml.rels" ContentType="application/vnd.openxmlformats-package.relationships+xml"/>
  <Override PartName="/ppt/slides/_rels/slide70.xml.rels" ContentType="application/vnd.openxmlformats-package.relationships+xml"/>
  <Override PartName="/ppt/slides/_rels/slide37.xml.rels" ContentType="application/vnd.openxmlformats-package.relationships+xml"/>
  <Override PartName="/ppt/slides/_rels/slide55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44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48.xml.rels" ContentType="application/vnd.openxmlformats-package.relationships+xml"/>
  <Override PartName="/ppt/slides/_rels/slide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7.xml.rels" ContentType="application/vnd.openxmlformats-package.relationships+xml"/>
  <Override PartName="/ppt/slides/_rels/slide1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6.xml.rels" ContentType="application/vnd.openxmlformats-package.relationships+xml"/>
  <Override PartName="/ppt/slides/_rels/slide40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9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79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30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69.xml.rels" ContentType="application/vnd.openxmlformats-package.relationships+xml"/>
  <Override PartName="/ppt/slides/_rels/slide11.xml.rels" ContentType="application/vnd.openxmlformats-package.relationships+xml"/>
  <Override PartName="/ppt/slides/_rels/slide29.xml.rels" ContentType="application/vnd.openxmlformats-package.relationships+xml"/>
  <Override PartName="/ppt/slides/slide39.xml" ContentType="application/vnd.openxmlformats-officedocument.presentationml.slide+xml"/>
  <Override PartName="/ppt/slides/slide72.xml" ContentType="application/vnd.openxmlformats-officedocument.presentationml.slide+xml"/>
  <Override PartName="/ppt/slides/slide67.xml" ContentType="application/vnd.openxmlformats-officedocument.presentationml.slide+xml"/>
  <Override PartName="/ppt/slides/slide58.xml" ContentType="application/vnd.openxmlformats-officedocument.presentationml.slide+xml"/>
  <Override PartName="/ppt/slides/slide73.xml" ContentType="application/vnd.openxmlformats-officedocument.presentationml.slide+xml"/>
  <Override PartName="/ppt/slides/slide68.xml" ContentType="application/vnd.openxmlformats-officedocument.presentationml.slide+xml"/>
  <Override PartName="/ppt/slides/slide59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6858000"/>
  <p:notesSz cx="6796088" cy="9856788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gradFill rotWithShape="0">
          <a:gsLst>
            <a:gs pos="0">
              <a:srgbClr val="0066cc"/>
            </a:gs>
            <a:gs pos="100000">
              <a:srgbClr val="00285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2"/>
          <p:cNvGrpSpPr/>
          <p:nvPr/>
        </p:nvGrpSpPr>
        <p:grpSpPr>
          <a:xfrm>
            <a:off x="1440" y="0"/>
            <a:ext cx="9149040" cy="6851520"/>
            <a:chOff x="1440" y="0"/>
            <a:chExt cx="9149040" cy="6851520"/>
          </a:xfrm>
        </p:grpSpPr>
        <p:sp>
          <p:nvSpPr>
            <p:cNvPr id="1" name="Freeform 3"/>
            <p:cNvSpPr/>
            <p:nvPr/>
          </p:nvSpPr>
          <p:spPr>
            <a:xfrm>
              <a:off x="8008920" y="4168800"/>
              <a:ext cx="1141560" cy="2682720"/>
            </a:xfrm>
            <a:custGeom>
              <a:avLst/>
              <a:gdLst>
                <a:gd name="GluePoint1X" fmla="*/ 719 w 717"/>
                <a:gd name="GluePoint1Y" fmla="*/ 72 h 1690"/>
                <a:gd name="GluePoint2X" fmla="*/ 719 w 717"/>
                <a:gd name="GluePoint2Y" fmla="*/ 0 h 1690"/>
                <a:gd name="GluePoint3X" fmla="*/ 701 w 717"/>
                <a:gd name="GluePoint3Y" fmla="*/ 101 h 1690"/>
                <a:gd name="GluePoint4X" fmla="*/ 677 w 717"/>
                <a:gd name="GluePoint4Y" fmla="*/ 209 h 1690"/>
                <a:gd name="GluePoint5X" fmla="*/ 629 w 717"/>
                <a:gd name="GluePoint5Y" fmla="*/ 389 h 1690"/>
                <a:gd name="GluePoint6X" fmla="*/ 576 w 717"/>
                <a:gd name="GluePoint6Y" fmla="*/ 569 h 1690"/>
                <a:gd name="GluePoint7X" fmla="*/ 503 w 717"/>
                <a:gd name="GluePoint7Y" fmla="*/ 749 h 1690"/>
                <a:gd name="GluePoint8X" fmla="*/ 425 w 717"/>
                <a:gd name="GluePoint8Y" fmla="*/ 935 h 1690"/>
                <a:gd name="GluePoint9X" fmla="*/ 335 w 717"/>
                <a:gd name="GluePoint9Y" fmla="*/ 1121 h 1690"/>
                <a:gd name="GluePoint10X" fmla="*/ 234 w 717"/>
                <a:gd name="GluePoint10Y" fmla="*/ 1312 h 1690"/>
                <a:gd name="GluePoint11X" fmla="*/ 125 w 717"/>
                <a:gd name="GluePoint11Y" fmla="*/ 1498 h 1690"/>
                <a:gd name="GluePoint12X" fmla="*/ 0 w 717"/>
                <a:gd name="GluePoint12Y" fmla="*/ 1690 h 1690"/>
                <a:gd name="GluePoint13X" fmla="*/ 11 w 717"/>
                <a:gd name="GluePoint13Y" fmla="*/ 1690 h 1690"/>
                <a:gd name="GluePoint14X" fmla="*/ 137 w 717"/>
                <a:gd name="GluePoint14Y" fmla="*/ 1498 h 1690"/>
                <a:gd name="GluePoint15X" fmla="*/ 246 w 717"/>
                <a:gd name="GluePoint15Y" fmla="*/ 1312 h 1690"/>
                <a:gd name="GluePoint16X" fmla="*/ 347 w 717"/>
                <a:gd name="GluePoint16Y" fmla="*/ 1121 h 1690"/>
                <a:gd name="GluePoint17X" fmla="*/ 437 w 717"/>
                <a:gd name="GluePoint17Y" fmla="*/ 935 h 1690"/>
                <a:gd name="GluePoint18X" fmla="*/ 515 w 717"/>
                <a:gd name="GluePoint18Y" fmla="*/ 749 h 1690"/>
                <a:gd name="GluePoint19X" fmla="*/ 587 w 717"/>
                <a:gd name="GluePoint19Y" fmla="*/ 569 h 1690"/>
                <a:gd name="GluePoint20X" fmla="*/ 641 w 717"/>
                <a:gd name="GluePoint20Y" fmla="*/ 389 h 1690"/>
                <a:gd name="GluePoint21X" fmla="*/ 689 w 717"/>
                <a:gd name="GluePoint21Y" fmla="*/ 209 h 1690"/>
                <a:gd name="GluePoint22X" fmla="*/ 707 w 717"/>
                <a:gd name="GluePoint22Y" fmla="*/ 143 h 1690"/>
                <a:gd name="GluePoint23X" fmla="*/ 719 w 717"/>
                <a:gd name="GluePoint23Y" fmla="*/ 72 h 1690"/>
                <a:gd name="GluePoint24X" fmla="*/ 719 w 717"/>
                <a:gd name="GluePoint24Y" fmla="*/ 72 h 16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</a:cxnLst>
              <a:rect l="l" t="t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448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" name="Freeform 4"/>
            <p:cNvSpPr/>
            <p:nvPr/>
          </p:nvSpPr>
          <p:spPr>
            <a:xfrm>
              <a:off x="8550360" y="6022800"/>
              <a:ext cx="600120" cy="828720"/>
            </a:xfrm>
            <a:custGeom>
              <a:avLst/>
              <a:gdLst>
                <a:gd name="GluePoint1X" fmla="*/ 378 w 377"/>
                <a:gd name="GluePoint1Y" fmla="*/ 0 h 522"/>
                <a:gd name="GluePoint2X" fmla="*/ 294 w 377"/>
                <a:gd name="GluePoint2Y" fmla="*/ 132 h 522"/>
                <a:gd name="GluePoint3X" fmla="*/ 205 w 377"/>
                <a:gd name="GluePoint3Y" fmla="*/ 264 h 522"/>
                <a:gd name="GluePoint4X" fmla="*/ 102 w 377"/>
                <a:gd name="GluePoint4Y" fmla="*/ 396 h 522"/>
                <a:gd name="GluePoint5X" fmla="*/ 0 w 377"/>
                <a:gd name="GluePoint5Y" fmla="*/ 522 h 522"/>
                <a:gd name="GluePoint6X" fmla="*/ 12 w 377"/>
                <a:gd name="GluePoint6Y" fmla="*/ 522 h 522"/>
                <a:gd name="GluePoint7X" fmla="*/ 114 w 377"/>
                <a:gd name="GluePoint7Y" fmla="*/ 402 h 522"/>
                <a:gd name="GluePoint8X" fmla="*/ 205 w 377"/>
                <a:gd name="GluePoint8Y" fmla="*/ 282 h 522"/>
                <a:gd name="GluePoint9X" fmla="*/ 378 w 377"/>
                <a:gd name="GluePoint9Y" fmla="*/ 24 h 522"/>
                <a:gd name="GluePoint10X" fmla="*/ 378 w 377"/>
                <a:gd name="GluePoint10Y" fmla="*/ 0 h 522"/>
                <a:gd name="GluePoint11X" fmla="*/ 378 w 377"/>
                <a:gd name="GluePoint11Y" fmla="*/ 0 h 5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l" t="t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448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" name="Freeform 5"/>
            <p:cNvSpPr/>
            <p:nvPr/>
          </p:nvSpPr>
          <p:spPr>
            <a:xfrm>
              <a:off x="9016920" y="6689880"/>
              <a:ext cx="133560" cy="161640"/>
            </a:xfrm>
            <a:custGeom>
              <a:avLst/>
              <a:gdLst>
                <a:gd name="GluePoint1X" fmla="*/ 0 w 84"/>
                <a:gd name="GluePoint1Y" fmla="*/ 102 h 102"/>
                <a:gd name="GluePoint2X" fmla="*/ 18 w 84"/>
                <a:gd name="GluePoint2Y" fmla="*/ 102 h 102"/>
                <a:gd name="GluePoint3X" fmla="*/ 48 w 84"/>
                <a:gd name="GluePoint3Y" fmla="*/ 60 h 102"/>
                <a:gd name="GluePoint4X" fmla="*/ 84 w 84"/>
                <a:gd name="GluePoint4Y" fmla="*/ 24 h 102"/>
                <a:gd name="GluePoint5X" fmla="*/ 84 w 84"/>
                <a:gd name="GluePoint5Y" fmla="*/ 0 h 102"/>
                <a:gd name="GluePoint6X" fmla="*/ 42 w 84"/>
                <a:gd name="GluePoint6Y" fmla="*/ 54 h 102"/>
                <a:gd name="GluePoint7X" fmla="*/ 0 w 84"/>
                <a:gd name="GluePoint7Y" fmla="*/ 102 h 102"/>
                <a:gd name="GluePoint8X" fmla="*/ 0 w 84"/>
                <a:gd name="GluePoint8Y" fmla="*/ 102 h 1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l" t="t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448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4" name="Group 6"/>
            <p:cNvGrpSpPr/>
            <p:nvPr/>
          </p:nvGrpSpPr>
          <p:grpSpPr>
            <a:xfrm>
              <a:off x="457200" y="0"/>
              <a:ext cx="8093160" cy="6851520"/>
              <a:chOff x="457200" y="0"/>
              <a:chExt cx="8093160" cy="6851520"/>
            </a:xfrm>
          </p:grpSpPr>
          <p:sp>
            <p:nvSpPr>
              <p:cNvPr id="5" name="Freeform 7"/>
              <p:cNvSpPr/>
              <p:nvPr/>
            </p:nvSpPr>
            <p:spPr>
              <a:xfrm>
                <a:off x="4427640" y="0"/>
                <a:ext cx="114120" cy="6851520"/>
              </a:xfrm>
              <a:custGeom>
                <a:avLst/>
                <a:gdLst>
                  <a:gd name="GluePoint1X" fmla="*/ 0 w 72"/>
                  <a:gd name="GluePoint1Y" fmla="*/ 0 h 4316"/>
                  <a:gd name="GluePoint2X" fmla="*/ 60 w 72"/>
                  <a:gd name="GluePoint2Y" fmla="*/ 4316 h 4316"/>
                  <a:gd name="GluePoint3X" fmla="*/ 72 w 72"/>
                  <a:gd name="GluePoint3Y" fmla="*/ 4316 h 4316"/>
                  <a:gd name="GluePoint4X" fmla="*/ 12 w 72"/>
                  <a:gd name="GluePoint4Y" fmla="*/ 0 h 4316"/>
                  <a:gd name="GluePoint5X" fmla="*/ 0 w 72"/>
                  <a:gd name="GluePoint5Y" fmla="*/ 0 h 4316"/>
                  <a:gd name="GluePoint6X" fmla="*/ 0 w 72"/>
                  <a:gd name="GluePoint6Y" fmla="*/ 0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</a:cxnLst>
                <a:rect l="l" t="t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4903920" y="0"/>
                <a:ext cx="276120" cy="6851520"/>
              </a:xfrm>
              <a:custGeom>
                <a:avLst/>
                <a:gdLst>
                  <a:gd name="GluePoint1X" fmla="*/ 24 w 174"/>
                  <a:gd name="GluePoint1Y" fmla="*/ 0 h 4316"/>
                  <a:gd name="GluePoint2X" fmla="*/ 12 w 174"/>
                  <a:gd name="GluePoint2Y" fmla="*/ 0 h 4316"/>
                  <a:gd name="GluePoint3X" fmla="*/ 42 w 174"/>
                  <a:gd name="GluePoint3Y" fmla="*/ 216 h 4316"/>
                  <a:gd name="GluePoint4X" fmla="*/ 72 w 174"/>
                  <a:gd name="GluePoint4Y" fmla="*/ 444 h 4316"/>
                  <a:gd name="GluePoint5X" fmla="*/ 96 w 174"/>
                  <a:gd name="GluePoint5Y" fmla="*/ 689 h 4316"/>
                  <a:gd name="GluePoint6X" fmla="*/ 120 w 174"/>
                  <a:gd name="GluePoint6Y" fmla="*/ 947 h 4316"/>
                  <a:gd name="GluePoint7X" fmla="*/ 132 w 174"/>
                  <a:gd name="GluePoint7Y" fmla="*/ 1211 h 4316"/>
                  <a:gd name="GluePoint8X" fmla="*/ 150 w 174"/>
                  <a:gd name="GluePoint8Y" fmla="*/ 1487 h 4316"/>
                  <a:gd name="GluePoint9X" fmla="*/ 156 w 174"/>
                  <a:gd name="GluePoint9Y" fmla="*/ 1768 h 4316"/>
                  <a:gd name="GluePoint10X" fmla="*/ 162 w 174"/>
                  <a:gd name="GluePoint10Y" fmla="*/ 2062 h 4316"/>
                  <a:gd name="GluePoint11X" fmla="*/ 156 w 174"/>
                  <a:gd name="GluePoint11Y" fmla="*/ 2644 h 4316"/>
                  <a:gd name="GluePoint12X" fmla="*/ 126 w 174"/>
                  <a:gd name="GluePoint12Y" fmla="*/ 3225 h 4316"/>
                  <a:gd name="GluePoint13X" fmla="*/ 108 w 174"/>
                  <a:gd name="GluePoint13Y" fmla="*/ 3507 h 4316"/>
                  <a:gd name="GluePoint14X" fmla="*/ 78 w 174"/>
                  <a:gd name="GluePoint14Y" fmla="*/ 3788 h 4316"/>
                  <a:gd name="GluePoint15X" fmla="*/ 42 w 174"/>
                  <a:gd name="GluePoint15Y" fmla="*/ 4058 h 4316"/>
                  <a:gd name="GluePoint16X" fmla="*/ 0 w 174"/>
                  <a:gd name="GluePoint16Y" fmla="*/ 4316 h 4316"/>
                  <a:gd name="GluePoint17X" fmla="*/ 12 w 174"/>
                  <a:gd name="GluePoint17Y" fmla="*/ 4316 h 4316"/>
                  <a:gd name="GluePoint18X" fmla="*/ 54 w 174"/>
                  <a:gd name="GluePoint18Y" fmla="*/ 4058 h 4316"/>
                  <a:gd name="GluePoint19X" fmla="*/ 90 w 174"/>
                  <a:gd name="GluePoint19Y" fmla="*/ 3782 h 4316"/>
                  <a:gd name="GluePoint20X" fmla="*/ 120 w 174"/>
                  <a:gd name="GluePoint20Y" fmla="*/ 3507 h 4316"/>
                  <a:gd name="GluePoint21X" fmla="*/ 138 w 174"/>
                  <a:gd name="GluePoint21Y" fmla="*/ 3219 h 4316"/>
                  <a:gd name="GluePoint22X" fmla="*/ 168 w 174"/>
                  <a:gd name="GluePoint22Y" fmla="*/ 2638 h 4316"/>
                  <a:gd name="GluePoint23X" fmla="*/ 174 w 174"/>
                  <a:gd name="GluePoint23Y" fmla="*/ 2056 h 4316"/>
                  <a:gd name="GluePoint24X" fmla="*/ 168 w 174"/>
                  <a:gd name="GluePoint24Y" fmla="*/ 1768 h 4316"/>
                  <a:gd name="GluePoint25X" fmla="*/ 162 w 174"/>
                  <a:gd name="GluePoint25Y" fmla="*/ 1487 h 4316"/>
                  <a:gd name="GluePoint26X" fmla="*/ 144 w 174"/>
                  <a:gd name="GluePoint26Y" fmla="*/ 1211 h 4316"/>
                  <a:gd name="GluePoint27X" fmla="*/ 132 w 174"/>
                  <a:gd name="GluePoint27Y" fmla="*/ 941 h 4316"/>
                  <a:gd name="GluePoint28X" fmla="*/ 108 w 174"/>
                  <a:gd name="GluePoint28Y" fmla="*/ 689 h 4316"/>
                  <a:gd name="GluePoint29X" fmla="*/ 84 w 174"/>
                  <a:gd name="GluePoint29Y" fmla="*/ 444 h 4316"/>
                  <a:gd name="GluePoint30X" fmla="*/ 54 w 174"/>
                  <a:gd name="GluePoint30Y" fmla="*/ 216 h 4316"/>
                  <a:gd name="GluePoint31X" fmla="*/ 24 w 174"/>
                  <a:gd name="GluePoint31Y" fmla="*/ 0 h 4316"/>
                  <a:gd name="GluePoint32X" fmla="*/ 24 w 174"/>
                  <a:gd name="GluePoint32Y" fmla="*/ 0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</a:cxnLst>
                <a:rect l="l" t="t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330880" y="0"/>
                <a:ext cx="534960" cy="6851520"/>
              </a:xfrm>
              <a:custGeom>
                <a:avLst/>
                <a:gdLst>
                  <a:gd name="GluePoint1X" fmla="*/ 331 w 335"/>
                  <a:gd name="GluePoint1Y" fmla="*/ 2014 h 4316"/>
                  <a:gd name="GluePoint2X" fmla="*/ 319 w 335"/>
                  <a:gd name="GluePoint2Y" fmla="*/ 1726 h 4316"/>
                  <a:gd name="GluePoint3X" fmla="*/ 295 w 335"/>
                  <a:gd name="GluePoint3Y" fmla="*/ 1445 h 4316"/>
                  <a:gd name="GluePoint4X" fmla="*/ 265 w 335"/>
                  <a:gd name="GluePoint4Y" fmla="*/ 1175 h 4316"/>
                  <a:gd name="GluePoint5X" fmla="*/ 229 w 335"/>
                  <a:gd name="GluePoint5Y" fmla="*/ 917 h 4316"/>
                  <a:gd name="GluePoint6X" fmla="*/ 187 w 335"/>
                  <a:gd name="GluePoint6Y" fmla="*/ 665 h 4316"/>
                  <a:gd name="GluePoint7X" fmla="*/ 133 w 335"/>
                  <a:gd name="GluePoint7Y" fmla="*/ 432 h 4316"/>
                  <a:gd name="GluePoint8X" fmla="*/ 78 w 335"/>
                  <a:gd name="GluePoint8Y" fmla="*/ 204 h 4316"/>
                  <a:gd name="GluePoint9X" fmla="*/ 12 w 335"/>
                  <a:gd name="GluePoint9Y" fmla="*/ 0 h 4316"/>
                  <a:gd name="GluePoint10X" fmla="*/ 0 w 335"/>
                  <a:gd name="GluePoint10Y" fmla="*/ 0 h 4316"/>
                  <a:gd name="GluePoint11X" fmla="*/ 66 w 335"/>
                  <a:gd name="GluePoint11Y" fmla="*/ 204 h 4316"/>
                  <a:gd name="GluePoint12X" fmla="*/ 121 w 335"/>
                  <a:gd name="GluePoint12Y" fmla="*/ 432 h 4316"/>
                  <a:gd name="GluePoint13X" fmla="*/ 175 w 335"/>
                  <a:gd name="GluePoint13Y" fmla="*/ 665 h 4316"/>
                  <a:gd name="GluePoint14X" fmla="*/ 217 w 335"/>
                  <a:gd name="GluePoint14Y" fmla="*/ 917 h 4316"/>
                  <a:gd name="GluePoint15X" fmla="*/ 252 w 335"/>
                  <a:gd name="GluePoint15Y" fmla="*/ 1175 h 4316"/>
                  <a:gd name="GluePoint16X" fmla="*/ 283 w 335"/>
                  <a:gd name="GluePoint16Y" fmla="*/ 1445 h 4316"/>
                  <a:gd name="GluePoint17X" fmla="*/ 307 w 335"/>
                  <a:gd name="GluePoint17Y" fmla="*/ 1726 h 4316"/>
                  <a:gd name="GluePoint18X" fmla="*/ 319 w 335"/>
                  <a:gd name="GluePoint18Y" fmla="*/ 2014 h 4316"/>
                  <a:gd name="GluePoint19X" fmla="*/ 325 w 335"/>
                  <a:gd name="GluePoint19Y" fmla="*/ 2314 h 4316"/>
                  <a:gd name="GluePoint20X" fmla="*/ 319 w 335"/>
                  <a:gd name="GluePoint20Y" fmla="*/ 2608 h 4316"/>
                  <a:gd name="GluePoint21X" fmla="*/ 307 w 335"/>
                  <a:gd name="GluePoint21Y" fmla="*/ 2907 h 4316"/>
                  <a:gd name="GluePoint22X" fmla="*/ 283 w 335"/>
                  <a:gd name="GluePoint22Y" fmla="*/ 3201 h 4316"/>
                  <a:gd name="GluePoint23X" fmla="*/ 259 w 335"/>
                  <a:gd name="GluePoint23Y" fmla="*/ 3489 h 4316"/>
                  <a:gd name="GluePoint24X" fmla="*/ 217 w 335"/>
                  <a:gd name="GluePoint24Y" fmla="*/ 3777 h 4316"/>
                  <a:gd name="GluePoint25X" fmla="*/ 175 w 335"/>
                  <a:gd name="GluePoint25Y" fmla="*/ 4052 h 4316"/>
                  <a:gd name="GluePoint26X" fmla="*/ 121 w 335"/>
                  <a:gd name="GluePoint26Y" fmla="*/ 4316 h 4316"/>
                  <a:gd name="GluePoint27X" fmla="*/ 133 w 335"/>
                  <a:gd name="GluePoint27Y" fmla="*/ 4316 h 4316"/>
                  <a:gd name="GluePoint28X" fmla="*/ 187 w 335"/>
                  <a:gd name="GluePoint28Y" fmla="*/ 4052 h 4316"/>
                  <a:gd name="GluePoint29X" fmla="*/ 229 w 335"/>
                  <a:gd name="GluePoint29Y" fmla="*/ 3777 h 4316"/>
                  <a:gd name="GluePoint30X" fmla="*/ 271 w 335"/>
                  <a:gd name="GluePoint30Y" fmla="*/ 3489 h 4316"/>
                  <a:gd name="GluePoint31X" fmla="*/ 295 w 335"/>
                  <a:gd name="GluePoint31Y" fmla="*/ 3201 h 4316"/>
                  <a:gd name="GluePoint32X" fmla="*/ 319 w 335"/>
                  <a:gd name="GluePoint32Y" fmla="*/ 2907 h 4316"/>
                  <a:gd name="GluePoint33X" fmla="*/ 331 w 335"/>
                  <a:gd name="GluePoint33Y" fmla="*/ 2608 h 4316"/>
                  <a:gd name="GluePoint34X" fmla="*/ 337 w 335"/>
                  <a:gd name="GluePoint34Y" fmla="*/ 2314 h 4316"/>
                  <a:gd name="GluePoint35X" fmla="*/ 331 w 335"/>
                  <a:gd name="GluePoint35Y" fmla="*/ 2014 h 4316"/>
                  <a:gd name="GluePoint36X" fmla="*/ 331 w 335"/>
                  <a:gd name="GluePoint36Y" fmla="*/ 2014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5835600" y="0"/>
                <a:ext cx="677880" cy="6851520"/>
              </a:xfrm>
              <a:custGeom>
                <a:avLst/>
                <a:gdLst>
                  <a:gd name="GluePoint1X" fmla="*/ 415 w 425"/>
                  <a:gd name="GluePoint1Y" fmla="*/ 1924 h 4316"/>
                  <a:gd name="GluePoint2X" fmla="*/ 397 w 425"/>
                  <a:gd name="GluePoint2Y" fmla="*/ 1690 h 4316"/>
                  <a:gd name="GluePoint3X" fmla="*/ 367 w 425"/>
                  <a:gd name="GluePoint3Y" fmla="*/ 1457 h 4316"/>
                  <a:gd name="GluePoint4X" fmla="*/ 331 w 425"/>
                  <a:gd name="GluePoint4Y" fmla="*/ 1229 h 4316"/>
                  <a:gd name="GluePoint5X" fmla="*/ 282 w 425"/>
                  <a:gd name="GluePoint5Y" fmla="*/ 1001 h 4316"/>
                  <a:gd name="GluePoint6X" fmla="*/ 228 w 425"/>
                  <a:gd name="GluePoint6Y" fmla="*/ 761 h 4316"/>
                  <a:gd name="GluePoint7X" fmla="*/ 163 w 425"/>
                  <a:gd name="GluePoint7Y" fmla="*/ 522 h 4316"/>
                  <a:gd name="GluePoint8X" fmla="*/ 90 w 425"/>
                  <a:gd name="GluePoint8Y" fmla="*/ 270 h 4316"/>
                  <a:gd name="GluePoint9X" fmla="*/ 12 w 425"/>
                  <a:gd name="GluePoint9Y" fmla="*/ 0 h 4316"/>
                  <a:gd name="GluePoint10X" fmla="*/ 0 w 425"/>
                  <a:gd name="GluePoint10Y" fmla="*/ 0 h 4316"/>
                  <a:gd name="GluePoint11X" fmla="*/ 84 w 425"/>
                  <a:gd name="GluePoint11Y" fmla="*/ 270 h 4316"/>
                  <a:gd name="GluePoint12X" fmla="*/ 157 w 425"/>
                  <a:gd name="GluePoint12Y" fmla="*/ 522 h 4316"/>
                  <a:gd name="GluePoint13X" fmla="*/ 217 w 425"/>
                  <a:gd name="GluePoint13Y" fmla="*/ 767 h 4316"/>
                  <a:gd name="GluePoint14X" fmla="*/ 276 w 425"/>
                  <a:gd name="GluePoint14Y" fmla="*/ 1001 h 4316"/>
                  <a:gd name="GluePoint15X" fmla="*/ 318 w 425"/>
                  <a:gd name="GluePoint15Y" fmla="*/ 1235 h 4316"/>
                  <a:gd name="GluePoint16X" fmla="*/ 355 w 425"/>
                  <a:gd name="GluePoint16Y" fmla="*/ 1463 h 4316"/>
                  <a:gd name="GluePoint17X" fmla="*/ 385 w 425"/>
                  <a:gd name="GluePoint17Y" fmla="*/ 1690 h 4316"/>
                  <a:gd name="GluePoint18X" fmla="*/ 403 w 425"/>
                  <a:gd name="GluePoint18Y" fmla="*/ 1924 h 4316"/>
                  <a:gd name="GluePoint19X" fmla="*/ 415 w 425"/>
                  <a:gd name="GluePoint19Y" fmla="*/ 2188 h 4316"/>
                  <a:gd name="GluePoint20X" fmla="*/ 409 w 425"/>
                  <a:gd name="GluePoint20Y" fmla="*/ 2458 h 4316"/>
                  <a:gd name="GluePoint21X" fmla="*/ 397 w 425"/>
                  <a:gd name="GluePoint21Y" fmla="*/ 2733 h 4316"/>
                  <a:gd name="GluePoint22X" fmla="*/ 367 w 425"/>
                  <a:gd name="GluePoint22Y" fmla="*/ 3021 h 4316"/>
                  <a:gd name="GluePoint23X" fmla="*/ 331 w 425"/>
                  <a:gd name="GluePoint23Y" fmla="*/ 3321 h 4316"/>
                  <a:gd name="GluePoint24X" fmla="*/ 276 w 425"/>
                  <a:gd name="GluePoint24Y" fmla="*/ 3639 h 4316"/>
                  <a:gd name="GluePoint25X" fmla="*/ 205 w 425"/>
                  <a:gd name="GluePoint25Y" fmla="*/ 3968 h 4316"/>
                  <a:gd name="GluePoint26X" fmla="*/ 127 w 425"/>
                  <a:gd name="GluePoint26Y" fmla="*/ 4316 h 4316"/>
                  <a:gd name="GluePoint27X" fmla="*/ 139 w 425"/>
                  <a:gd name="GluePoint27Y" fmla="*/ 4316 h 4316"/>
                  <a:gd name="GluePoint28X" fmla="*/ 217 w 425"/>
                  <a:gd name="GluePoint28Y" fmla="*/ 3968 h 4316"/>
                  <a:gd name="GluePoint29X" fmla="*/ 288 w 425"/>
                  <a:gd name="GluePoint29Y" fmla="*/ 3639 h 4316"/>
                  <a:gd name="GluePoint30X" fmla="*/ 343 w 425"/>
                  <a:gd name="GluePoint30Y" fmla="*/ 3321 h 4316"/>
                  <a:gd name="GluePoint31X" fmla="*/ 379 w 425"/>
                  <a:gd name="GluePoint31Y" fmla="*/ 3021 h 4316"/>
                  <a:gd name="GluePoint32X" fmla="*/ 409 w 425"/>
                  <a:gd name="GluePoint32Y" fmla="*/ 2733 h 4316"/>
                  <a:gd name="GluePoint33X" fmla="*/ 421 w 425"/>
                  <a:gd name="GluePoint33Y" fmla="*/ 2458 h 4316"/>
                  <a:gd name="GluePoint34X" fmla="*/ 427 w 425"/>
                  <a:gd name="GluePoint34Y" fmla="*/ 2188 h 4316"/>
                  <a:gd name="GluePoint35X" fmla="*/ 415 w 425"/>
                  <a:gd name="GluePoint35Y" fmla="*/ 1924 h 4316"/>
                  <a:gd name="GluePoint36X" fmla="*/ 415 w 425"/>
                  <a:gd name="GluePoint36Y" fmla="*/ 1924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6264360" y="0"/>
                <a:ext cx="885600" cy="6851520"/>
              </a:xfrm>
              <a:custGeom>
                <a:avLst/>
                <a:gdLst>
                  <a:gd name="GluePoint1X" fmla="*/ 558 w 556"/>
                  <a:gd name="GluePoint1Y" fmla="*/ 2020 h 4316"/>
                  <a:gd name="GluePoint2X" fmla="*/ 540 w 556"/>
                  <a:gd name="GluePoint2Y" fmla="*/ 1732 h 4316"/>
                  <a:gd name="GluePoint3X" fmla="*/ 505 w 556"/>
                  <a:gd name="GluePoint3Y" fmla="*/ 1445 h 4316"/>
                  <a:gd name="GluePoint4X" fmla="*/ 457 w 556"/>
                  <a:gd name="GluePoint4Y" fmla="*/ 1175 h 4316"/>
                  <a:gd name="GluePoint5X" fmla="*/ 396 w 556"/>
                  <a:gd name="GluePoint5Y" fmla="*/ 911 h 4316"/>
                  <a:gd name="GluePoint6X" fmla="*/ 318 w 556"/>
                  <a:gd name="GluePoint6Y" fmla="*/ 659 h 4316"/>
                  <a:gd name="GluePoint7X" fmla="*/ 229 w 556"/>
                  <a:gd name="GluePoint7Y" fmla="*/ 426 h 4316"/>
                  <a:gd name="GluePoint8X" fmla="*/ 126 w 556"/>
                  <a:gd name="GluePoint8Y" fmla="*/ 204 h 4316"/>
                  <a:gd name="GluePoint9X" fmla="*/ 12 w 556"/>
                  <a:gd name="GluePoint9Y" fmla="*/ 0 h 4316"/>
                  <a:gd name="GluePoint10X" fmla="*/ 0 w 556"/>
                  <a:gd name="GluePoint10Y" fmla="*/ 0 h 4316"/>
                  <a:gd name="GluePoint11X" fmla="*/ 114 w 556"/>
                  <a:gd name="GluePoint11Y" fmla="*/ 204 h 4316"/>
                  <a:gd name="GluePoint12X" fmla="*/ 217 w 556"/>
                  <a:gd name="GluePoint12Y" fmla="*/ 426 h 4316"/>
                  <a:gd name="GluePoint13X" fmla="*/ 306 w 556"/>
                  <a:gd name="GluePoint13Y" fmla="*/ 659 h 4316"/>
                  <a:gd name="GluePoint14X" fmla="*/ 384 w 556"/>
                  <a:gd name="GluePoint14Y" fmla="*/ 911 h 4316"/>
                  <a:gd name="GluePoint15X" fmla="*/ 445 w 556"/>
                  <a:gd name="GluePoint15Y" fmla="*/ 1175 h 4316"/>
                  <a:gd name="GluePoint16X" fmla="*/ 493 w 556"/>
                  <a:gd name="GluePoint16Y" fmla="*/ 1445 h 4316"/>
                  <a:gd name="GluePoint17X" fmla="*/ 528 w 556"/>
                  <a:gd name="GluePoint17Y" fmla="*/ 1732 h 4316"/>
                  <a:gd name="GluePoint18X" fmla="*/ 546 w 556"/>
                  <a:gd name="GluePoint18Y" fmla="*/ 2020 h 4316"/>
                  <a:gd name="GluePoint19X" fmla="*/ 546 w 556"/>
                  <a:gd name="GluePoint19Y" fmla="*/ 2326 h 4316"/>
                  <a:gd name="GluePoint20X" fmla="*/ 534 w 556"/>
                  <a:gd name="GluePoint20Y" fmla="*/ 2632 h 4316"/>
                  <a:gd name="GluePoint21X" fmla="*/ 505 w 556"/>
                  <a:gd name="GluePoint21Y" fmla="*/ 2931 h 4316"/>
                  <a:gd name="GluePoint22X" fmla="*/ 457 w 556"/>
                  <a:gd name="GluePoint22Y" fmla="*/ 3225 h 4316"/>
                  <a:gd name="GluePoint23X" fmla="*/ 390 w 556"/>
                  <a:gd name="GluePoint23Y" fmla="*/ 3513 h 4316"/>
                  <a:gd name="GluePoint24X" fmla="*/ 312 w 556"/>
                  <a:gd name="GluePoint24Y" fmla="*/ 3788 h 4316"/>
                  <a:gd name="GluePoint25X" fmla="*/ 217 w 556"/>
                  <a:gd name="GluePoint25Y" fmla="*/ 4058 h 4316"/>
                  <a:gd name="GluePoint26X" fmla="*/ 102 w 556"/>
                  <a:gd name="GluePoint26Y" fmla="*/ 4316 h 4316"/>
                  <a:gd name="GluePoint27X" fmla="*/ 114 w 556"/>
                  <a:gd name="GluePoint27Y" fmla="*/ 4316 h 4316"/>
                  <a:gd name="GluePoint28X" fmla="*/ 229 w 556"/>
                  <a:gd name="GluePoint28Y" fmla="*/ 4058 h 4316"/>
                  <a:gd name="GluePoint29X" fmla="*/ 324 w 556"/>
                  <a:gd name="GluePoint29Y" fmla="*/ 3788 h 4316"/>
                  <a:gd name="GluePoint30X" fmla="*/ 402 w 556"/>
                  <a:gd name="GluePoint30Y" fmla="*/ 3513 h 4316"/>
                  <a:gd name="GluePoint31X" fmla="*/ 469 w 556"/>
                  <a:gd name="GluePoint31Y" fmla="*/ 3225 h 4316"/>
                  <a:gd name="GluePoint32X" fmla="*/ 517 w 556"/>
                  <a:gd name="GluePoint32Y" fmla="*/ 2931 h 4316"/>
                  <a:gd name="GluePoint33X" fmla="*/ 546 w 556"/>
                  <a:gd name="GluePoint33Y" fmla="*/ 2632 h 4316"/>
                  <a:gd name="GluePoint34X" fmla="*/ 558 w 556"/>
                  <a:gd name="GluePoint34Y" fmla="*/ 2326 h 4316"/>
                  <a:gd name="GluePoint35X" fmla="*/ 558 w 556"/>
                  <a:gd name="GluePoint35Y" fmla="*/ 2020 h 4316"/>
                  <a:gd name="GluePoint36X" fmla="*/ 558 w 556"/>
                  <a:gd name="GluePoint36Y" fmla="*/ 2020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740640" y="0"/>
                <a:ext cx="1095120" cy="6851520"/>
              </a:xfrm>
              <a:custGeom>
                <a:avLst/>
                <a:gdLst>
                  <a:gd name="GluePoint1X" fmla="*/ 690 w 688"/>
                  <a:gd name="GluePoint1Y" fmla="*/ 2086 h 4316"/>
                  <a:gd name="GluePoint2X" fmla="*/ 672 w 688"/>
                  <a:gd name="GluePoint2Y" fmla="*/ 1810 h 4316"/>
                  <a:gd name="GluePoint3X" fmla="*/ 636 w 688"/>
                  <a:gd name="GluePoint3Y" fmla="*/ 1541 h 4316"/>
                  <a:gd name="GluePoint4X" fmla="*/ 576 w 688"/>
                  <a:gd name="GluePoint4Y" fmla="*/ 1271 h 4316"/>
                  <a:gd name="GluePoint5X" fmla="*/ 498 w 688"/>
                  <a:gd name="GluePoint5Y" fmla="*/ 1007 h 4316"/>
                  <a:gd name="GluePoint6X" fmla="*/ 402 w 688"/>
                  <a:gd name="GluePoint6Y" fmla="*/ 749 h 4316"/>
                  <a:gd name="GluePoint7X" fmla="*/ 294 w 688"/>
                  <a:gd name="GluePoint7Y" fmla="*/ 492 h 4316"/>
                  <a:gd name="GluePoint8X" fmla="*/ 162 w 688"/>
                  <a:gd name="GluePoint8Y" fmla="*/ 240 h 4316"/>
                  <a:gd name="GluePoint9X" fmla="*/ 12 w 688"/>
                  <a:gd name="GluePoint9Y" fmla="*/ 0 h 4316"/>
                  <a:gd name="GluePoint10X" fmla="*/ 0 w 688"/>
                  <a:gd name="GluePoint10Y" fmla="*/ 0 h 4316"/>
                  <a:gd name="GluePoint11X" fmla="*/ 150 w 688"/>
                  <a:gd name="GluePoint11Y" fmla="*/ 240 h 4316"/>
                  <a:gd name="GluePoint12X" fmla="*/ 282 w 688"/>
                  <a:gd name="GluePoint12Y" fmla="*/ 492 h 4316"/>
                  <a:gd name="GluePoint13X" fmla="*/ 390 w 688"/>
                  <a:gd name="GluePoint13Y" fmla="*/ 749 h 4316"/>
                  <a:gd name="GluePoint14X" fmla="*/ 486 w 688"/>
                  <a:gd name="GluePoint14Y" fmla="*/ 1007 h 4316"/>
                  <a:gd name="GluePoint15X" fmla="*/ 564 w 688"/>
                  <a:gd name="GluePoint15Y" fmla="*/ 1271 h 4316"/>
                  <a:gd name="GluePoint16X" fmla="*/ 624 w 688"/>
                  <a:gd name="GluePoint16Y" fmla="*/ 1541 h 4316"/>
                  <a:gd name="GluePoint17X" fmla="*/ 660 w 688"/>
                  <a:gd name="GluePoint17Y" fmla="*/ 1810 h 4316"/>
                  <a:gd name="GluePoint18X" fmla="*/ 678 w 688"/>
                  <a:gd name="GluePoint18Y" fmla="*/ 2086 h 4316"/>
                  <a:gd name="GluePoint19X" fmla="*/ 678 w 688"/>
                  <a:gd name="GluePoint19Y" fmla="*/ 2368 h 4316"/>
                  <a:gd name="GluePoint20X" fmla="*/ 660 w 688"/>
                  <a:gd name="GluePoint20Y" fmla="*/ 2650 h 4316"/>
                  <a:gd name="GluePoint21X" fmla="*/ 618 w 688"/>
                  <a:gd name="GluePoint21Y" fmla="*/ 2931 h 4316"/>
                  <a:gd name="GluePoint22X" fmla="*/ 558 w 688"/>
                  <a:gd name="GluePoint22Y" fmla="*/ 3213 h 4316"/>
                  <a:gd name="GluePoint23X" fmla="*/ 474 w 688"/>
                  <a:gd name="GluePoint23Y" fmla="*/ 3495 h 4316"/>
                  <a:gd name="GluePoint24X" fmla="*/ 372 w 688"/>
                  <a:gd name="GluePoint24Y" fmla="*/ 3777 h 4316"/>
                  <a:gd name="GluePoint25X" fmla="*/ 252 w 688"/>
                  <a:gd name="GluePoint25Y" fmla="*/ 4046 h 4316"/>
                  <a:gd name="GluePoint26X" fmla="*/ 114 w 688"/>
                  <a:gd name="GluePoint26Y" fmla="*/ 4316 h 4316"/>
                  <a:gd name="GluePoint27X" fmla="*/ 126 w 688"/>
                  <a:gd name="GluePoint27Y" fmla="*/ 4316 h 4316"/>
                  <a:gd name="GluePoint28X" fmla="*/ 264 w 688"/>
                  <a:gd name="GluePoint28Y" fmla="*/ 4046 h 4316"/>
                  <a:gd name="GluePoint29X" fmla="*/ 384 w 688"/>
                  <a:gd name="GluePoint29Y" fmla="*/ 3777 h 4316"/>
                  <a:gd name="GluePoint30X" fmla="*/ 486 w 688"/>
                  <a:gd name="GluePoint30Y" fmla="*/ 3495 h 4316"/>
                  <a:gd name="GluePoint31X" fmla="*/ 570 w 688"/>
                  <a:gd name="GluePoint31Y" fmla="*/ 3219 h 4316"/>
                  <a:gd name="GluePoint32X" fmla="*/ 630 w 688"/>
                  <a:gd name="GluePoint32Y" fmla="*/ 2937 h 4316"/>
                  <a:gd name="GluePoint33X" fmla="*/ 672 w 688"/>
                  <a:gd name="GluePoint33Y" fmla="*/ 2656 h 4316"/>
                  <a:gd name="GluePoint34X" fmla="*/ 690 w 688"/>
                  <a:gd name="GluePoint34Y" fmla="*/ 2368 h 4316"/>
                  <a:gd name="GluePoint35X" fmla="*/ 690 w 688"/>
                  <a:gd name="GluePoint35Y" fmla="*/ 2086 h 4316"/>
                  <a:gd name="GluePoint36X" fmla="*/ 690 w 688"/>
                  <a:gd name="GluePoint36Y" fmla="*/ 2086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7178760" y="0"/>
                <a:ext cx="1371600" cy="6851520"/>
              </a:xfrm>
              <a:custGeom>
                <a:avLst/>
                <a:gdLst>
                  <a:gd name="GluePoint1X" fmla="*/ 858 w 861"/>
                  <a:gd name="GluePoint1Y" fmla="*/ 2128 h 4316"/>
                  <a:gd name="GluePoint2X" fmla="*/ 834 w 861"/>
                  <a:gd name="GluePoint2Y" fmla="*/ 1834 h 4316"/>
                  <a:gd name="GluePoint3X" fmla="*/ 811 w 861"/>
                  <a:gd name="GluePoint3Y" fmla="*/ 1684 h 4316"/>
                  <a:gd name="GluePoint4X" fmla="*/ 787 w 861"/>
                  <a:gd name="GluePoint4Y" fmla="*/ 1541 h 4316"/>
                  <a:gd name="GluePoint5X" fmla="*/ 751 w 861"/>
                  <a:gd name="GluePoint5Y" fmla="*/ 1397 h 4316"/>
                  <a:gd name="GluePoint6X" fmla="*/ 714 w 861"/>
                  <a:gd name="GluePoint6Y" fmla="*/ 1253 h 4316"/>
                  <a:gd name="GluePoint7X" fmla="*/ 666 w 861"/>
                  <a:gd name="GluePoint7Y" fmla="*/ 1115 h 4316"/>
                  <a:gd name="GluePoint8X" fmla="*/ 612 w 861"/>
                  <a:gd name="GluePoint8Y" fmla="*/ 977 h 4316"/>
                  <a:gd name="GluePoint9X" fmla="*/ 493 w 861"/>
                  <a:gd name="GluePoint9Y" fmla="*/ 719 h 4316"/>
                  <a:gd name="GluePoint10X" fmla="*/ 354 w 861"/>
                  <a:gd name="GluePoint10Y" fmla="*/ 468 h 4316"/>
                  <a:gd name="GluePoint11X" fmla="*/ 193 w 861"/>
                  <a:gd name="GluePoint11Y" fmla="*/ 228 h 4316"/>
                  <a:gd name="GluePoint12X" fmla="*/ 12 w 861"/>
                  <a:gd name="GluePoint12Y" fmla="*/ 0 h 4316"/>
                  <a:gd name="GluePoint13X" fmla="*/ 0 w 861"/>
                  <a:gd name="GluePoint13Y" fmla="*/ 0 h 4316"/>
                  <a:gd name="GluePoint14X" fmla="*/ 181 w 861"/>
                  <a:gd name="GluePoint14Y" fmla="*/ 228 h 4316"/>
                  <a:gd name="GluePoint15X" fmla="*/ 342 w 861"/>
                  <a:gd name="GluePoint15Y" fmla="*/ 468 h 4316"/>
                  <a:gd name="GluePoint16X" fmla="*/ 481 w 861"/>
                  <a:gd name="GluePoint16Y" fmla="*/ 719 h 4316"/>
                  <a:gd name="GluePoint17X" fmla="*/ 600 w 861"/>
                  <a:gd name="GluePoint17Y" fmla="*/ 983 h 4316"/>
                  <a:gd name="GluePoint18X" fmla="*/ 654 w 861"/>
                  <a:gd name="GluePoint18Y" fmla="*/ 1121 h 4316"/>
                  <a:gd name="GluePoint19X" fmla="*/ 702 w 861"/>
                  <a:gd name="GluePoint19Y" fmla="*/ 1259 h 4316"/>
                  <a:gd name="GluePoint20X" fmla="*/ 739 w 861"/>
                  <a:gd name="GluePoint20Y" fmla="*/ 1403 h 4316"/>
                  <a:gd name="GluePoint21X" fmla="*/ 775 w 861"/>
                  <a:gd name="GluePoint21Y" fmla="*/ 1547 h 4316"/>
                  <a:gd name="GluePoint22X" fmla="*/ 805 w 861"/>
                  <a:gd name="GluePoint22Y" fmla="*/ 1690 h 4316"/>
                  <a:gd name="GluePoint23X" fmla="*/ 822 w 861"/>
                  <a:gd name="GluePoint23Y" fmla="*/ 1834 h 4316"/>
                  <a:gd name="GluePoint24X" fmla="*/ 840 w 861"/>
                  <a:gd name="GluePoint24Y" fmla="*/ 1984 h 4316"/>
                  <a:gd name="GluePoint25X" fmla="*/ 846 w 861"/>
                  <a:gd name="GluePoint25Y" fmla="*/ 2128 h 4316"/>
                  <a:gd name="GluePoint26X" fmla="*/ 852 w 861"/>
                  <a:gd name="GluePoint26Y" fmla="*/ 2278 h 4316"/>
                  <a:gd name="GluePoint27X" fmla="*/ 846 w 861"/>
                  <a:gd name="GluePoint27Y" fmla="*/ 2428 h 4316"/>
                  <a:gd name="GluePoint28X" fmla="*/ 834 w 861"/>
                  <a:gd name="GluePoint28Y" fmla="*/ 2572 h 4316"/>
                  <a:gd name="GluePoint29X" fmla="*/ 822 w 861"/>
                  <a:gd name="GluePoint29Y" fmla="*/ 2721 h 4316"/>
                  <a:gd name="GluePoint30X" fmla="*/ 799 w 861"/>
                  <a:gd name="GluePoint30Y" fmla="*/ 2865 h 4316"/>
                  <a:gd name="GluePoint31X" fmla="*/ 769 w 861"/>
                  <a:gd name="GluePoint31Y" fmla="*/ 3015 h 4316"/>
                  <a:gd name="GluePoint32X" fmla="*/ 727 w 861"/>
                  <a:gd name="GluePoint32Y" fmla="*/ 3159 h 4316"/>
                  <a:gd name="GluePoint33X" fmla="*/ 684 w 861"/>
                  <a:gd name="GluePoint33Y" fmla="*/ 3303 h 4316"/>
                  <a:gd name="GluePoint34X" fmla="*/ 588 w 861"/>
                  <a:gd name="GluePoint34Y" fmla="*/ 3567 h 4316"/>
                  <a:gd name="GluePoint35X" fmla="*/ 475 w 861"/>
                  <a:gd name="GluePoint35Y" fmla="*/ 3824 h 4316"/>
                  <a:gd name="GluePoint36X" fmla="*/ 336 w 861"/>
                  <a:gd name="GluePoint36Y" fmla="*/ 4076 h 4316"/>
                  <a:gd name="GluePoint37X" fmla="*/ 181 w 861"/>
                  <a:gd name="GluePoint37Y" fmla="*/ 4316 h 4316"/>
                  <a:gd name="GluePoint38X" fmla="*/ 193 w 861"/>
                  <a:gd name="GluePoint38Y" fmla="*/ 4316 h 4316"/>
                  <a:gd name="GluePoint39X" fmla="*/ 348 w 861"/>
                  <a:gd name="GluePoint39Y" fmla="*/ 4076 h 4316"/>
                  <a:gd name="GluePoint40X" fmla="*/ 487 w 861"/>
                  <a:gd name="GluePoint40Y" fmla="*/ 3824 h 4316"/>
                  <a:gd name="GluePoint41X" fmla="*/ 600 w 861"/>
                  <a:gd name="GluePoint41Y" fmla="*/ 3573 h 4316"/>
                  <a:gd name="GluePoint42X" fmla="*/ 696 w 861"/>
                  <a:gd name="GluePoint42Y" fmla="*/ 3309 h 4316"/>
                  <a:gd name="GluePoint43X" fmla="*/ 739 w 861"/>
                  <a:gd name="GluePoint43Y" fmla="*/ 3165 h 4316"/>
                  <a:gd name="GluePoint44X" fmla="*/ 781 w 861"/>
                  <a:gd name="GluePoint44Y" fmla="*/ 3021 h 4316"/>
                  <a:gd name="GluePoint45X" fmla="*/ 811 w 861"/>
                  <a:gd name="GluePoint45Y" fmla="*/ 2871 h 4316"/>
                  <a:gd name="GluePoint46X" fmla="*/ 834 w 861"/>
                  <a:gd name="GluePoint46Y" fmla="*/ 2727 h 4316"/>
                  <a:gd name="GluePoint47X" fmla="*/ 846 w 861"/>
                  <a:gd name="GluePoint47Y" fmla="*/ 2578 h 4316"/>
                  <a:gd name="GluePoint48X" fmla="*/ 858 w 861"/>
                  <a:gd name="GluePoint48Y" fmla="*/ 2428 h 4316"/>
                  <a:gd name="GluePoint49X" fmla="*/ 864 w 861"/>
                  <a:gd name="GluePoint49Y" fmla="*/ 2278 h 4316"/>
                  <a:gd name="GluePoint50X" fmla="*/ 858 w 861"/>
                  <a:gd name="GluePoint50Y" fmla="*/ 2128 h 4316"/>
                  <a:gd name="GluePoint51X" fmla="*/ 858 w 861"/>
                  <a:gd name="GluePoint51Y" fmla="*/ 2128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  <a:cxn ang="0">
                    <a:pos x="GluePoint48X" y="GluePoint48Y"/>
                  </a:cxn>
                  <a:cxn ang="0">
                    <a:pos x="GluePoint49X" y="GluePoint49Y"/>
                  </a:cxn>
                  <a:cxn ang="0">
                    <a:pos x="GluePoint50X" y="GluePoint50Y"/>
                  </a:cxn>
                  <a:cxn ang="0">
                    <a:pos x="GluePoint51X" y="GluePoint51Y"/>
                  </a:cxn>
                </a:cxnLst>
                <a:rect l="l" t="t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3808440" y="0"/>
                <a:ext cx="237960" cy="6851520"/>
              </a:xfrm>
              <a:custGeom>
                <a:avLst/>
                <a:gdLst>
                  <a:gd name="GluePoint1X" fmla="*/ 18 w 149"/>
                  <a:gd name="GluePoint1Y" fmla="*/ 1942 h 4316"/>
                  <a:gd name="GluePoint2X" fmla="*/ 30 w 149"/>
                  <a:gd name="GluePoint2Y" fmla="*/ 1630 h 4316"/>
                  <a:gd name="GluePoint3X" fmla="*/ 42 w 149"/>
                  <a:gd name="GluePoint3Y" fmla="*/ 1331 h 4316"/>
                  <a:gd name="GluePoint4X" fmla="*/ 59 w 149"/>
                  <a:gd name="GluePoint4Y" fmla="*/ 1055 h 4316"/>
                  <a:gd name="GluePoint5X" fmla="*/ 78 w 149"/>
                  <a:gd name="GluePoint5Y" fmla="*/ 791 h 4316"/>
                  <a:gd name="GluePoint6X" fmla="*/ 84 w 149"/>
                  <a:gd name="GluePoint6Y" fmla="*/ 671 h 4316"/>
                  <a:gd name="GluePoint7X" fmla="*/ 96 w 149"/>
                  <a:gd name="GluePoint7Y" fmla="*/ 557 h 4316"/>
                  <a:gd name="GluePoint8X" fmla="*/ 108 w 149"/>
                  <a:gd name="GluePoint8Y" fmla="*/ 444 h 4316"/>
                  <a:gd name="GluePoint9X" fmla="*/ 114 w 149"/>
                  <a:gd name="GluePoint9Y" fmla="*/ 342 h 4316"/>
                  <a:gd name="GluePoint10X" fmla="*/ 126 w 149"/>
                  <a:gd name="GluePoint10Y" fmla="*/ 246 h 4316"/>
                  <a:gd name="GluePoint11X" fmla="*/ 132 w 149"/>
                  <a:gd name="GluePoint11Y" fmla="*/ 156 h 4316"/>
                  <a:gd name="GluePoint12X" fmla="*/ 144 w 149"/>
                  <a:gd name="GluePoint12Y" fmla="*/ 72 h 4316"/>
                  <a:gd name="GluePoint13X" fmla="*/ 150 w 149"/>
                  <a:gd name="GluePoint13Y" fmla="*/ 0 h 4316"/>
                  <a:gd name="GluePoint14X" fmla="*/ 138 w 149"/>
                  <a:gd name="GluePoint14Y" fmla="*/ 0 h 4316"/>
                  <a:gd name="GluePoint15X" fmla="*/ 132 w 149"/>
                  <a:gd name="GluePoint15Y" fmla="*/ 72 h 4316"/>
                  <a:gd name="GluePoint16X" fmla="*/ 120 w 149"/>
                  <a:gd name="GluePoint16Y" fmla="*/ 156 h 4316"/>
                  <a:gd name="GluePoint17X" fmla="*/ 114 w 149"/>
                  <a:gd name="GluePoint17Y" fmla="*/ 246 h 4316"/>
                  <a:gd name="GluePoint18X" fmla="*/ 102 w 149"/>
                  <a:gd name="GluePoint18Y" fmla="*/ 342 h 4316"/>
                  <a:gd name="GluePoint19X" fmla="*/ 96 w 149"/>
                  <a:gd name="GluePoint19Y" fmla="*/ 444 h 4316"/>
                  <a:gd name="GluePoint20X" fmla="*/ 84 w 149"/>
                  <a:gd name="GluePoint20Y" fmla="*/ 557 h 4316"/>
                  <a:gd name="GluePoint21X" fmla="*/ 71 w 149"/>
                  <a:gd name="GluePoint21Y" fmla="*/ 671 h 4316"/>
                  <a:gd name="GluePoint22X" fmla="*/ 65 w 149"/>
                  <a:gd name="GluePoint22Y" fmla="*/ 791 h 4316"/>
                  <a:gd name="GluePoint23X" fmla="*/ 48 w 149"/>
                  <a:gd name="GluePoint23Y" fmla="*/ 1055 h 4316"/>
                  <a:gd name="GluePoint24X" fmla="*/ 30 w 149"/>
                  <a:gd name="GluePoint24Y" fmla="*/ 1331 h 4316"/>
                  <a:gd name="GluePoint25X" fmla="*/ 18 w 149"/>
                  <a:gd name="GluePoint25Y" fmla="*/ 1630 h 4316"/>
                  <a:gd name="GluePoint26X" fmla="*/ 6 w 149"/>
                  <a:gd name="GluePoint26Y" fmla="*/ 1942 h 4316"/>
                  <a:gd name="GluePoint27X" fmla="*/ 0 w 149"/>
                  <a:gd name="GluePoint27Y" fmla="*/ 2278 h 4316"/>
                  <a:gd name="GluePoint28X" fmla="*/ 6 w 149"/>
                  <a:gd name="GluePoint28Y" fmla="*/ 2602 h 4316"/>
                  <a:gd name="GluePoint29X" fmla="*/ 12 w 149"/>
                  <a:gd name="GluePoint29Y" fmla="*/ 2919 h 4316"/>
                  <a:gd name="GluePoint30X" fmla="*/ 24 w 149"/>
                  <a:gd name="GluePoint30Y" fmla="*/ 3219 h 4316"/>
                  <a:gd name="GluePoint31X" fmla="*/ 36 w 149"/>
                  <a:gd name="GluePoint31Y" fmla="*/ 3513 h 4316"/>
                  <a:gd name="GluePoint32X" fmla="*/ 59 w 149"/>
                  <a:gd name="GluePoint32Y" fmla="*/ 3794 h 4316"/>
                  <a:gd name="GluePoint33X" fmla="*/ 90 w 149"/>
                  <a:gd name="GluePoint33Y" fmla="*/ 4058 h 4316"/>
                  <a:gd name="GluePoint34X" fmla="*/ 126 w 149"/>
                  <a:gd name="GluePoint34Y" fmla="*/ 4316 h 4316"/>
                  <a:gd name="GluePoint35X" fmla="*/ 138 w 149"/>
                  <a:gd name="GluePoint35Y" fmla="*/ 4316 h 4316"/>
                  <a:gd name="GluePoint36X" fmla="*/ 102 w 149"/>
                  <a:gd name="GluePoint36Y" fmla="*/ 4058 h 4316"/>
                  <a:gd name="GluePoint37X" fmla="*/ 71 w 149"/>
                  <a:gd name="GluePoint37Y" fmla="*/ 3794 h 4316"/>
                  <a:gd name="GluePoint38X" fmla="*/ 48 w 149"/>
                  <a:gd name="GluePoint38Y" fmla="*/ 3513 h 4316"/>
                  <a:gd name="GluePoint39X" fmla="*/ 36 w 149"/>
                  <a:gd name="GluePoint39Y" fmla="*/ 3225 h 4316"/>
                  <a:gd name="GluePoint40X" fmla="*/ 24 w 149"/>
                  <a:gd name="GluePoint40Y" fmla="*/ 2919 h 4316"/>
                  <a:gd name="GluePoint41X" fmla="*/ 18 w 149"/>
                  <a:gd name="GluePoint41Y" fmla="*/ 2608 h 4316"/>
                  <a:gd name="GluePoint42X" fmla="*/ 12 w 149"/>
                  <a:gd name="GluePoint42Y" fmla="*/ 2278 h 4316"/>
                  <a:gd name="GluePoint43X" fmla="*/ 18 w 149"/>
                  <a:gd name="GluePoint43Y" fmla="*/ 1942 h 4316"/>
                  <a:gd name="GluePoint44X" fmla="*/ 18 w 149"/>
                  <a:gd name="GluePoint44Y" fmla="*/ 1942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</a:cxnLst>
                <a:rect l="l" t="t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3122640" y="0"/>
                <a:ext cx="476280" cy="6851520"/>
              </a:xfrm>
              <a:custGeom>
                <a:avLst/>
                <a:gdLst>
                  <a:gd name="GluePoint1X" fmla="*/ 18 w 299"/>
                  <a:gd name="GluePoint1Y" fmla="*/ 2062 h 4316"/>
                  <a:gd name="GluePoint2X" fmla="*/ 30 w 299"/>
                  <a:gd name="GluePoint2Y" fmla="*/ 1750 h 4316"/>
                  <a:gd name="GluePoint3X" fmla="*/ 54 w 299"/>
                  <a:gd name="GluePoint3Y" fmla="*/ 1451 h 4316"/>
                  <a:gd name="GluePoint4X" fmla="*/ 84 w 299"/>
                  <a:gd name="GluePoint4Y" fmla="*/ 1169 h 4316"/>
                  <a:gd name="GluePoint5X" fmla="*/ 126 w 299"/>
                  <a:gd name="GluePoint5Y" fmla="*/ 899 h 4316"/>
                  <a:gd name="GluePoint6X" fmla="*/ 163 w 299"/>
                  <a:gd name="GluePoint6Y" fmla="*/ 641 h 4316"/>
                  <a:gd name="GluePoint7X" fmla="*/ 210 w 299"/>
                  <a:gd name="GluePoint7Y" fmla="*/ 408 h 4316"/>
                  <a:gd name="GluePoint8X" fmla="*/ 252 w 299"/>
                  <a:gd name="GluePoint8Y" fmla="*/ 192 h 4316"/>
                  <a:gd name="GluePoint9X" fmla="*/ 300 w 299"/>
                  <a:gd name="GluePoint9Y" fmla="*/ 0 h 4316"/>
                  <a:gd name="GluePoint10X" fmla="*/ 288 w 299"/>
                  <a:gd name="GluePoint10Y" fmla="*/ 0 h 4316"/>
                  <a:gd name="GluePoint11X" fmla="*/ 240 w 299"/>
                  <a:gd name="GluePoint11Y" fmla="*/ 192 h 4316"/>
                  <a:gd name="GluePoint12X" fmla="*/ 199 w 299"/>
                  <a:gd name="GluePoint12Y" fmla="*/ 408 h 4316"/>
                  <a:gd name="GluePoint13X" fmla="*/ 157 w 299"/>
                  <a:gd name="GluePoint13Y" fmla="*/ 641 h 4316"/>
                  <a:gd name="GluePoint14X" fmla="*/ 114 w 299"/>
                  <a:gd name="GluePoint14Y" fmla="*/ 899 h 4316"/>
                  <a:gd name="GluePoint15X" fmla="*/ 78 w 299"/>
                  <a:gd name="GluePoint15Y" fmla="*/ 1169 h 4316"/>
                  <a:gd name="GluePoint16X" fmla="*/ 48 w 299"/>
                  <a:gd name="GluePoint16Y" fmla="*/ 1451 h 4316"/>
                  <a:gd name="GluePoint17X" fmla="*/ 24 w 299"/>
                  <a:gd name="GluePoint17Y" fmla="*/ 1750 h 4316"/>
                  <a:gd name="GluePoint18X" fmla="*/ 6 w 299"/>
                  <a:gd name="GluePoint18Y" fmla="*/ 2062 h 4316"/>
                  <a:gd name="GluePoint19X" fmla="*/ 0 w 299"/>
                  <a:gd name="GluePoint19Y" fmla="*/ 2374 h 4316"/>
                  <a:gd name="GluePoint20X" fmla="*/ 12 w 299"/>
                  <a:gd name="GluePoint20Y" fmla="*/ 2674 h 4316"/>
                  <a:gd name="GluePoint21X" fmla="*/ 30 w 299"/>
                  <a:gd name="GluePoint21Y" fmla="*/ 2973 h 4316"/>
                  <a:gd name="GluePoint22X" fmla="*/ 54 w 299"/>
                  <a:gd name="GluePoint22Y" fmla="*/ 3255 h 4316"/>
                  <a:gd name="GluePoint23X" fmla="*/ 96 w 299"/>
                  <a:gd name="GluePoint23Y" fmla="*/ 3537 h 4316"/>
                  <a:gd name="GluePoint24X" fmla="*/ 144 w 299"/>
                  <a:gd name="GluePoint24Y" fmla="*/ 3806 h 4316"/>
                  <a:gd name="GluePoint25X" fmla="*/ 204 w 299"/>
                  <a:gd name="GluePoint25Y" fmla="*/ 4064 h 4316"/>
                  <a:gd name="GluePoint26X" fmla="*/ 276 w 299"/>
                  <a:gd name="GluePoint26Y" fmla="*/ 4316 h 4316"/>
                  <a:gd name="GluePoint27X" fmla="*/ 288 w 299"/>
                  <a:gd name="GluePoint27Y" fmla="*/ 4316 h 4316"/>
                  <a:gd name="GluePoint28X" fmla="*/ 216 w 299"/>
                  <a:gd name="GluePoint28Y" fmla="*/ 4064 h 4316"/>
                  <a:gd name="GluePoint29X" fmla="*/ 157 w 299"/>
                  <a:gd name="GluePoint29Y" fmla="*/ 3806 h 4316"/>
                  <a:gd name="GluePoint30X" fmla="*/ 108 w 299"/>
                  <a:gd name="GluePoint30Y" fmla="*/ 3537 h 4316"/>
                  <a:gd name="GluePoint31X" fmla="*/ 66 w 299"/>
                  <a:gd name="GluePoint31Y" fmla="*/ 3261 h 4316"/>
                  <a:gd name="GluePoint32X" fmla="*/ 42 w 299"/>
                  <a:gd name="GluePoint32Y" fmla="*/ 2973 h 4316"/>
                  <a:gd name="GluePoint33X" fmla="*/ 24 w 299"/>
                  <a:gd name="GluePoint33Y" fmla="*/ 2680 h 4316"/>
                  <a:gd name="GluePoint34X" fmla="*/ 12 w 299"/>
                  <a:gd name="GluePoint34Y" fmla="*/ 2374 h 4316"/>
                  <a:gd name="GluePoint35X" fmla="*/ 18 w 299"/>
                  <a:gd name="GluePoint35Y" fmla="*/ 2062 h 4316"/>
                  <a:gd name="GluePoint36X" fmla="*/ 18 w 299"/>
                  <a:gd name="GluePoint36Y" fmla="*/ 2062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4" name="Freeform 16"/>
              <p:cNvSpPr/>
              <p:nvPr/>
            </p:nvSpPr>
            <p:spPr>
              <a:xfrm>
                <a:off x="2486160" y="0"/>
                <a:ext cx="674640" cy="6851520"/>
              </a:xfrm>
              <a:custGeom>
                <a:avLst/>
                <a:gdLst>
                  <a:gd name="GluePoint1X" fmla="*/ 425 w 424"/>
                  <a:gd name="GluePoint1Y" fmla="*/ 0 h 4316"/>
                  <a:gd name="GluePoint2X" fmla="*/ 413 w 424"/>
                  <a:gd name="GluePoint2Y" fmla="*/ 0 h 4316"/>
                  <a:gd name="GluePoint3X" fmla="*/ 317 w 424"/>
                  <a:gd name="GluePoint3Y" fmla="*/ 222 h 4316"/>
                  <a:gd name="GluePoint4X" fmla="*/ 240 w 424"/>
                  <a:gd name="GluePoint4Y" fmla="*/ 462 h 4316"/>
                  <a:gd name="GluePoint5X" fmla="*/ 167 w 424"/>
                  <a:gd name="GluePoint5Y" fmla="*/ 707 h 4316"/>
                  <a:gd name="GluePoint6X" fmla="*/ 107 w 424"/>
                  <a:gd name="GluePoint6Y" fmla="*/ 971 h 4316"/>
                  <a:gd name="GluePoint7X" fmla="*/ 65 w 424"/>
                  <a:gd name="GluePoint7Y" fmla="*/ 1247 h 4316"/>
                  <a:gd name="GluePoint8X" fmla="*/ 29 w 424"/>
                  <a:gd name="GluePoint8Y" fmla="*/ 1529 h 4316"/>
                  <a:gd name="GluePoint9X" fmla="*/ 6 w 424"/>
                  <a:gd name="GluePoint9Y" fmla="*/ 1822 h 4316"/>
                  <a:gd name="GluePoint10X" fmla="*/ 0 w 424"/>
                  <a:gd name="GluePoint10Y" fmla="*/ 2122 h 4316"/>
                  <a:gd name="GluePoint11X" fmla="*/ 6 w 424"/>
                  <a:gd name="GluePoint11Y" fmla="*/ 2404 h 4316"/>
                  <a:gd name="GluePoint12X" fmla="*/ 24 w 424"/>
                  <a:gd name="GluePoint12Y" fmla="*/ 2686 h 4316"/>
                  <a:gd name="GluePoint13X" fmla="*/ 47 w 424"/>
                  <a:gd name="GluePoint13Y" fmla="*/ 2961 h 4316"/>
                  <a:gd name="GluePoint14X" fmla="*/ 89 w 424"/>
                  <a:gd name="GluePoint14Y" fmla="*/ 3243 h 4316"/>
                  <a:gd name="GluePoint15X" fmla="*/ 137 w 424"/>
                  <a:gd name="GluePoint15Y" fmla="*/ 3519 h 4316"/>
                  <a:gd name="GluePoint16X" fmla="*/ 197 w 424"/>
                  <a:gd name="GluePoint16Y" fmla="*/ 3788 h 4316"/>
                  <a:gd name="GluePoint17X" fmla="*/ 270 w 424"/>
                  <a:gd name="GluePoint17Y" fmla="*/ 4058 h 4316"/>
                  <a:gd name="GluePoint18X" fmla="*/ 347 w 424"/>
                  <a:gd name="GluePoint18Y" fmla="*/ 4316 h 4316"/>
                  <a:gd name="GluePoint19X" fmla="*/ 359 w 424"/>
                  <a:gd name="GluePoint19Y" fmla="*/ 4316 h 4316"/>
                  <a:gd name="GluePoint20X" fmla="*/ 282 w 424"/>
                  <a:gd name="GluePoint20Y" fmla="*/ 4058 h 4316"/>
                  <a:gd name="GluePoint21X" fmla="*/ 209 w 424"/>
                  <a:gd name="GluePoint21Y" fmla="*/ 3788 h 4316"/>
                  <a:gd name="GluePoint22X" fmla="*/ 149 w 424"/>
                  <a:gd name="GluePoint22Y" fmla="*/ 3519 h 4316"/>
                  <a:gd name="GluePoint23X" fmla="*/ 101 w 424"/>
                  <a:gd name="GluePoint23Y" fmla="*/ 3243 h 4316"/>
                  <a:gd name="GluePoint24X" fmla="*/ 59 w 424"/>
                  <a:gd name="GluePoint24Y" fmla="*/ 2961 h 4316"/>
                  <a:gd name="GluePoint25X" fmla="*/ 35 w 424"/>
                  <a:gd name="GluePoint25Y" fmla="*/ 2686 h 4316"/>
                  <a:gd name="GluePoint26X" fmla="*/ 18 w 424"/>
                  <a:gd name="GluePoint26Y" fmla="*/ 2404 h 4316"/>
                  <a:gd name="GluePoint27X" fmla="*/ 12 w 424"/>
                  <a:gd name="GluePoint27Y" fmla="*/ 2122 h 4316"/>
                  <a:gd name="GluePoint28X" fmla="*/ 18 w 424"/>
                  <a:gd name="GluePoint28Y" fmla="*/ 1822 h 4316"/>
                  <a:gd name="GluePoint29X" fmla="*/ 41 w 424"/>
                  <a:gd name="GluePoint29Y" fmla="*/ 1529 h 4316"/>
                  <a:gd name="GluePoint30X" fmla="*/ 71 w 424"/>
                  <a:gd name="GluePoint30Y" fmla="*/ 1247 h 4316"/>
                  <a:gd name="GluePoint31X" fmla="*/ 119 w 424"/>
                  <a:gd name="GluePoint31Y" fmla="*/ 971 h 4316"/>
                  <a:gd name="GluePoint32X" fmla="*/ 179 w 424"/>
                  <a:gd name="GluePoint32Y" fmla="*/ 707 h 4316"/>
                  <a:gd name="GluePoint33X" fmla="*/ 246 w 424"/>
                  <a:gd name="GluePoint33Y" fmla="*/ 462 h 4316"/>
                  <a:gd name="GluePoint34X" fmla="*/ 329 w 424"/>
                  <a:gd name="GluePoint34Y" fmla="*/ 222 h 4316"/>
                  <a:gd name="GluePoint35X" fmla="*/ 425 w 424"/>
                  <a:gd name="GluePoint35Y" fmla="*/ 0 h 4316"/>
                  <a:gd name="GluePoint36X" fmla="*/ 425 w 424"/>
                  <a:gd name="GluePoint36Y" fmla="*/ 0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1790640" y="0"/>
                <a:ext cx="912960" cy="6851520"/>
              </a:xfrm>
              <a:custGeom>
                <a:avLst/>
                <a:gdLst>
                  <a:gd name="GluePoint1X" fmla="*/ 12 w 574"/>
                  <a:gd name="GluePoint1Y" fmla="*/ 2146 h 4316"/>
                  <a:gd name="GluePoint2X" fmla="*/ 24 w 574"/>
                  <a:gd name="GluePoint2Y" fmla="*/ 1846 h 4316"/>
                  <a:gd name="GluePoint3X" fmla="*/ 54 w 574"/>
                  <a:gd name="GluePoint3Y" fmla="*/ 1559 h 4316"/>
                  <a:gd name="GluePoint4X" fmla="*/ 96 w 574"/>
                  <a:gd name="GluePoint4Y" fmla="*/ 1277 h 4316"/>
                  <a:gd name="GluePoint5X" fmla="*/ 162 w 574"/>
                  <a:gd name="GluePoint5Y" fmla="*/ 1001 h 4316"/>
                  <a:gd name="GluePoint6X" fmla="*/ 239 w 574"/>
                  <a:gd name="GluePoint6Y" fmla="*/ 731 h 4316"/>
                  <a:gd name="GluePoint7X" fmla="*/ 336 w 574"/>
                  <a:gd name="GluePoint7Y" fmla="*/ 480 h 4316"/>
                  <a:gd name="GluePoint8X" fmla="*/ 450 w 574"/>
                  <a:gd name="GluePoint8Y" fmla="*/ 234 h 4316"/>
                  <a:gd name="GluePoint9X" fmla="*/ 575 w 574"/>
                  <a:gd name="GluePoint9Y" fmla="*/ 0 h 4316"/>
                  <a:gd name="GluePoint10X" fmla="*/ 563 w 574"/>
                  <a:gd name="GluePoint10Y" fmla="*/ 0 h 4316"/>
                  <a:gd name="GluePoint11X" fmla="*/ 438 w 574"/>
                  <a:gd name="GluePoint11Y" fmla="*/ 234 h 4316"/>
                  <a:gd name="GluePoint12X" fmla="*/ 324 w 574"/>
                  <a:gd name="GluePoint12Y" fmla="*/ 480 h 4316"/>
                  <a:gd name="GluePoint13X" fmla="*/ 227 w 574"/>
                  <a:gd name="GluePoint13Y" fmla="*/ 737 h 4316"/>
                  <a:gd name="GluePoint14X" fmla="*/ 150 w 574"/>
                  <a:gd name="GluePoint14Y" fmla="*/ 1001 h 4316"/>
                  <a:gd name="GluePoint15X" fmla="*/ 84 w 574"/>
                  <a:gd name="GluePoint15Y" fmla="*/ 1277 h 4316"/>
                  <a:gd name="GluePoint16X" fmla="*/ 42 w 574"/>
                  <a:gd name="GluePoint16Y" fmla="*/ 1559 h 4316"/>
                  <a:gd name="GluePoint17X" fmla="*/ 12 w 574"/>
                  <a:gd name="GluePoint17Y" fmla="*/ 1852 h 4316"/>
                  <a:gd name="GluePoint18X" fmla="*/ 0 w 574"/>
                  <a:gd name="GluePoint18Y" fmla="*/ 2146 h 4316"/>
                  <a:gd name="GluePoint19X" fmla="*/ 6 w 574"/>
                  <a:gd name="GluePoint19Y" fmla="*/ 2434 h 4316"/>
                  <a:gd name="GluePoint20X" fmla="*/ 30 w 574"/>
                  <a:gd name="GluePoint20Y" fmla="*/ 2715 h 4316"/>
                  <a:gd name="GluePoint21X" fmla="*/ 66 w 574"/>
                  <a:gd name="GluePoint21Y" fmla="*/ 2997 h 4316"/>
                  <a:gd name="GluePoint22X" fmla="*/ 120 w 574"/>
                  <a:gd name="GluePoint22Y" fmla="*/ 3273 h 4316"/>
                  <a:gd name="GluePoint23X" fmla="*/ 191 w 574"/>
                  <a:gd name="GluePoint23Y" fmla="*/ 3549 h 4316"/>
                  <a:gd name="GluePoint24X" fmla="*/ 275 w 574"/>
                  <a:gd name="GluePoint24Y" fmla="*/ 3812 h 4316"/>
                  <a:gd name="GluePoint25X" fmla="*/ 372 w 574"/>
                  <a:gd name="GluePoint25Y" fmla="*/ 4070 h 4316"/>
                  <a:gd name="GluePoint26X" fmla="*/ 485 w 574"/>
                  <a:gd name="GluePoint26Y" fmla="*/ 4316 h 4316"/>
                  <a:gd name="GluePoint27X" fmla="*/ 497 w 574"/>
                  <a:gd name="GluePoint27Y" fmla="*/ 4316 h 4316"/>
                  <a:gd name="GluePoint28X" fmla="*/ 384 w 574"/>
                  <a:gd name="GluePoint28Y" fmla="*/ 4070 h 4316"/>
                  <a:gd name="GluePoint29X" fmla="*/ 288 w 574"/>
                  <a:gd name="GluePoint29Y" fmla="*/ 3812 h 4316"/>
                  <a:gd name="GluePoint30X" fmla="*/ 203 w 574"/>
                  <a:gd name="GluePoint30Y" fmla="*/ 3549 h 4316"/>
                  <a:gd name="GluePoint31X" fmla="*/ 132 w 574"/>
                  <a:gd name="GluePoint31Y" fmla="*/ 3273 h 4316"/>
                  <a:gd name="GluePoint32X" fmla="*/ 78 w 574"/>
                  <a:gd name="GluePoint32Y" fmla="*/ 2997 h 4316"/>
                  <a:gd name="GluePoint33X" fmla="*/ 42 w 574"/>
                  <a:gd name="GluePoint33Y" fmla="*/ 2715 h 4316"/>
                  <a:gd name="GluePoint34X" fmla="*/ 18 w 574"/>
                  <a:gd name="GluePoint34Y" fmla="*/ 2434 h 4316"/>
                  <a:gd name="GluePoint35X" fmla="*/ 12 w 574"/>
                  <a:gd name="GluePoint35Y" fmla="*/ 2146 h 4316"/>
                  <a:gd name="GluePoint36X" fmla="*/ 12 w 574"/>
                  <a:gd name="GluePoint36Y" fmla="*/ 2146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114560" y="0"/>
                <a:ext cx="1170000" cy="6851520"/>
              </a:xfrm>
              <a:custGeom>
                <a:avLst/>
                <a:gdLst>
                  <a:gd name="GluePoint1X" fmla="*/ 12 w 735"/>
                  <a:gd name="GluePoint1Y" fmla="*/ 2098 h 4316"/>
                  <a:gd name="GluePoint2X" fmla="*/ 29 w 735"/>
                  <a:gd name="GluePoint2Y" fmla="*/ 1798 h 4316"/>
                  <a:gd name="GluePoint3X" fmla="*/ 71 w 735"/>
                  <a:gd name="GluePoint3Y" fmla="*/ 1505 h 4316"/>
                  <a:gd name="GluePoint4X" fmla="*/ 131 w 735"/>
                  <a:gd name="GluePoint4Y" fmla="*/ 1223 h 4316"/>
                  <a:gd name="GluePoint5X" fmla="*/ 216 w 735"/>
                  <a:gd name="GluePoint5Y" fmla="*/ 941 h 4316"/>
                  <a:gd name="GluePoint6X" fmla="*/ 317 w 735"/>
                  <a:gd name="GluePoint6Y" fmla="*/ 689 h 4316"/>
                  <a:gd name="GluePoint7X" fmla="*/ 443 w 735"/>
                  <a:gd name="GluePoint7Y" fmla="*/ 444 h 4316"/>
                  <a:gd name="GluePoint8X" fmla="*/ 582 w 735"/>
                  <a:gd name="GluePoint8Y" fmla="*/ 216 h 4316"/>
                  <a:gd name="GluePoint9X" fmla="*/ 737 w 735"/>
                  <a:gd name="GluePoint9Y" fmla="*/ 0 h 4316"/>
                  <a:gd name="GluePoint10X" fmla="*/ 725 w 735"/>
                  <a:gd name="GluePoint10Y" fmla="*/ 0 h 4316"/>
                  <a:gd name="GluePoint11X" fmla="*/ 570 w 735"/>
                  <a:gd name="GluePoint11Y" fmla="*/ 210 h 4316"/>
                  <a:gd name="GluePoint12X" fmla="*/ 431 w 735"/>
                  <a:gd name="GluePoint12Y" fmla="*/ 438 h 4316"/>
                  <a:gd name="GluePoint13X" fmla="*/ 312 w 735"/>
                  <a:gd name="GluePoint13Y" fmla="*/ 683 h 4316"/>
                  <a:gd name="GluePoint14X" fmla="*/ 210 w 735"/>
                  <a:gd name="GluePoint14Y" fmla="*/ 941 h 4316"/>
                  <a:gd name="GluePoint15X" fmla="*/ 125 w 735"/>
                  <a:gd name="GluePoint15Y" fmla="*/ 1217 h 4316"/>
                  <a:gd name="GluePoint16X" fmla="*/ 59 w 735"/>
                  <a:gd name="GluePoint16Y" fmla="*/ 1505 h 4316"/>
                  <a:gd name="GluePoint17X" fmla="*/ 18 w 735"/>
                  <a:gd name="GluePoint17Y" fmla="*/ 1798 h 4316"/>
                  <a:gd name="GluePoint18X" fmla="*/ 0 w 735"/>
                  <a:gd name="GluePoint18Y" fmla="*/ 2098 h 4316"/>
                  <a:gd name="GluePoint19X" fmla="*/ 6 w 735"/>
                  <a:gd name="GluePoint19Y" fmla="*/ 2404 h 4316"/>
                  <a:gd name="GluePoint20X" fmla="*/ 29 w 735"/>
                  <a:gd name="GluePoint20Y" fmla="*/ 2709 h 4316"/>
                  <a:gd name="GluePoint21X" fmla="*/ 77 w 735"/>
                  <a:gd name="GluePoint21Y" fmla="*/ 3015 h 4316"/>
                  <a:gd name="GluePoint22X" fmla="*/ 149 w 735"/>
                  <a:gd name="GluePoint22Y" fmla="*/ 3315 h 4316"/>
                  <a:gd name="GluePoint23X" fmla="*/ 228 w 735"/>
                  <a:gd name="GluePoint23Y" fmla="*/ 3573 h 4316"/>
                  <a:gd name="GluePoint24X" fmla="*/ 317 w 735"/>
                  <a:gd name="GluePoint24Y" fmla="*/ 3824 h 4316"/>
                  <a:gd name="GluePoint25X" fmla="*/ 425 w 735"/>
                  <a:gd name="GluePoint25Y" fmla="*/ 4076 h 4316"/>
                  <a:gd name="GluePoint26X" fmla="*/ 545 w 735"/>
                  <a:gd name="GluePoint26Y" fmla="*/ 4316 h 4316"/>
                  <a:gd name="GluePoint27X" fmla="*/ 558 w 735"/>
                  <a:gd name="GluePoint27Y" fmla="*/ 4316 h 4316"/>
                  <a:gd name="GluePoint28X" fmla="*/ 437 w 735"/>
                  <a:gd name="GluePoint28Y" fmla="*/ 4076 h 4316"/>
                  <a:gd name="GluePoint29X" fmla="*/ 329 w 735"/>
                  <a:gd name="GluePoint29Y" fmla="*/ 3824 h 4316"/>
                  <a:gd name="GluePoint30X" fmla="*/ 240 w 735"/>
                  <a:gd name="GluePoint30Y" fmla="*/ 3573 h 4316"/>
                  <a:gd name="GluePoint31X" fmla="*/ 161 w 735"/>
                  <a:gd name="GluePoint31Y" fmla="*/ 3315 h 4316"/>
                  <a:gd name="GluePoint32X" fmla="*/ 89 w 735"/>
                  <a:gd name="GluePoint32Y" fmla="*/ 3015 h 4316"/>
                  <a:gd name="GluePoint33X" fmla="*/ 41 w 735"/>
                  <a:gd name="GluePoint33Y" fmla="*/ 2709 h 4316"/>
                  <a:gd name="GluePoint34X" fmla="*/ 18 w 735"/>
                  <a:gd name="GluePoint34Y" fmla="*/ 2404 h 4316"/>
                  <a:gd name="GluePoint35X" fmla="*/ 12 w 735"/>
                  <a:gd name="GluePoint35Y" fmla="*/ 2098 h 4316"/>
                  <a:gd name="GluePoint36X" fmla="*/ 12 w 735"/>
                  <a:gd name="GluePoint36Y" fmla="*/ 2098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</a:cxnLst>
                <a:rect l="l" t="t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457200" y="0"/>
                <a:ext cx="1333440" cy="6851520"/>
              </a:xfrm>
              <a:custGeom>
                <a:avLst/>
                <a:gdLst>
                  <a:gd name="GluePoint1X" fmla="*/ 18 w 837"/>
                  <a:gd name="GluePoint1Y" fmla="*/ 1948 h 4316"/>
                  <a:gd name="GluePoint2X" fmla="*/ 48 w 837"/>
                  <a:gd name="GluePoint2Y" fmla="*/ 1708 h 4316"/>
                  <a:gd name="GluePoint3X" fmla="*/ 96 w 837"/>
                  <a:gd name="GluePoint3Y" fmla="*/ 1475 h 4316"/>
                  <a:gd name="GluePoint4X" fmla="*/ 162 w 837"/>
                  <a:gd name="GluePoint4Y" fmla="*/ 1235 h 4316"/>
                  <a:gd name="GluePoint5X" fmla="*/ 252 w 837"/>
                  <a:gd name="GluePoint5Y" fmla="*/ 995 h 4316"/>
                  <a:gd name="GluePoint6X" fmla="*/ 366 w 837"/>
                  <a:gd name="GluePoint6Y" fmla="*/ 755 h 4316"/>
                  <a:gd name="GluePoint7X" fmla="*/ 498 w 837"/>
                  <a:gd name="GluePoint7Y" fmla="*/ 510 h 4316"/>
                  <a:gd name="GluePoint8X" fmla="*/ 660 w 837"/>
                  <a:gd name="GluePoint8Y" fmla="*/ 258 h 4316"/>
                  <a:gd name="GluePoint9X" fmla="*/ 744 w 837"/>
                  <a:gd name="GluePoint9Y" fmla="*/ 132 h 4316"/>
                  <a:gd name="GluePoint10X" fmla="*/ 840 w 837"/>
                  <a:gd name="GluePoint10Y" fmla="*/ 0 h 4316"/>
                  <a:gd name="GluePoint11X" fmla="*/ 828 w 837"/>
                  <a:gd name="GluePoint11Y" fmla="*/ 0 h 4316"/>
                  <a:gd name="GluePoint12X" fmla="*/ 732 w 837"/>
                  <a:gd name="GluePoint12Y" fmla="*/ 132 h 4316"/>
                  <a:gd name="GluePoint13X" fmla="*/ 642 w 837"/>
                  <a:gd name="GluePoint13Y" fmla="*/ 258 h 4316"/>
                  <a:gd name="GluePoint14X" fmla="*/ 564 w 837"/>
                  <a:gd name="GluePoint14Y" fmla="*/ 384 h 4316"/>
                  <a:gd name="GluePoint15X" fmla="*/ 486 w 837"/>
                  <a:gd name="GluePoint15Y" fmla="*/ 510 h 4316"/>
                  <a:gd name="GluePoint16X" fmla="*/ 354 w 837"/>
                  <a:gd name="GluePoint16Y" fmla="*/ 755 h 4316"/>
                  <a:gd name="GluePoint17X" fmla="*/ 240 w 837"/>
                  <a:gd name="GluePoint17Y" fmla="*/ 995 h 4316"/>
                  <a:gd name="GluePoint18X" fmla="*/ 151 w 837"/>
                  <a:gd name="GluePoint18Y" fmla="*/ 1235 h 4316"/>
                  <a:gd name="GluePoint19X" fmla="*/ 84 w 837"/>
                  <a:gd name="GluePoint19Y" fmla="*/ 1469 h 4316"/>
                  <a:gd name="GluePoint20X" fmla="*/ 36 w 837"/>
                  <a:gd name="GluePoint20Y" fmla="*/ 1702 h 4316"/>
                  <a:gd name="GluePoint21X" fmla="*/ 6 w 837"/>
                  <a:gd name="GluePoint21Y" fmla="*/ 1942 h 4316"/>
                  <a:gd name="GluePoint22X" fmla="*/ 0 w 837"/>
                  <a:gd name="GluePoint22Y" fmla="*/ 2200 h 4316"/>
                  <a:gd name="GluePoint23X" fmla="*/ 12 w 837"/>
                  <a:gd name="GluePoint23Y" fmla="*/ 2470 h 4316"/>
                  <a:gd name="GluePoint24X" fmla="*/ 48 w 837"/>
                  <a:gd name="GluePoint24Y" fmla="*/ 2739 h 4316"/>
                  <a:gd name="GluePoint25X" fmla="*/ 114 w 837"/>
                  <a:gd name="GluePoint25Y" fmla="*/ 3027 h 4316"/>
                  <a:gd name="GluePoint26X" fmla="*/ 151 w 837"/>
                  <a:gd name="GluePoint26Y" fmla="*/ 3171 h 4316"/>
                  <a:gd name="GluePoint27X" fmla="*/ 198 w 837"/>
                  <a:gd name="GluePoint27Y" fmla="*/ 3321 h 4316"/>
                  <a:gd name="GluePoint28X" fmla="*/ 246 w 837"/>
                  <a:gd name="GluePoint28Y" fmla="*/ 3477 h 4316"/>
                  <a:gd name="GluePoint29X" fmla="*/ 306 w 837"/>
                  <a:gd name="GluePoint29Y" fmla="*/ 3639 h 4316"/>
                  <a:gd name="GluePoint30X" fmla="*/ 366 w 837"/>
                  <a:gd name="GluePoint30Y" fmla="*/ 3800 h 4316"/>
                  <a:gd name="GluePoint31X" fmla="*/ 439 w 837"/>
                  <a:gd name="GluePoint31Y" fmla="*/ 3968 h 4316"/>
                  <a:gd name="GluePoint32X" fmla="*/ 510 w 837"/>
                  <a:gd name="GluePoint32Y" fmla="*/ 4136 h 4316"/>
                  <a:gd name="GluePoint33X" fmla="*/ 594 w 837"/>
                  <a:gd name="GluePoint33Y" fmla="*/ 4316 h 4316"/>
                  <a:gd name="GluePoint34X" fmla="*/ 606 w 837"/>
                  <a:gd name="GluePoint34Y" fmla="*/ 4316 h 4316"/>
                  <a:gd name="GluePoint35X" fmla="*/ 522 w 837"/>
                  <a:gd name="GluePoint35Y" fmla="*/ 4136 h 4316"/>
                  <a:gd name="GluePoint36X" fmla="*/ 450 w 837"/>
                  <a:gd name="GluePoint36Y" fmla="*/ 3968 h 4316"/>
                  <a:gd name="GluePoint37X" fmla="*/ 378 w 837"/>
                  <a:gd name="GluePoint37Y" fmla="*/ 3800 h 4316"/>
                  <a:gd name="GluePoint38X" fmla="*/ 318 w 837"/>
                  <a:gd name="GluePoint38Y" fmla="*/ 3639 h 4316"/>
                  <a:gd name="GluePoint39X" fmla="*/ 258 w 837"/>
                  <a:gd name="GluePoint39Y" fmla="*/ 3477 h 4316"/>
                  <a:gd name="GluePoint40X" fmla="*/ 210 w 837"/>
                  <a:gd name="GluePoint40Y" fmla="*/ 3327 h 4316"/>
                  <a:gd name="GluePoint41X" fmla="*/ 162 w 837"/>
                  <a:gd name="GluePoint41Y" fmla="*/ 3171 h 4316"/>
                  <a:gd name="GluePoint42X" fmla="*/ 126 w 837"/>
                  <a:gd name="GluePoint42Y" fmla="*/ 3027 h 4316"/>
                  <a:gd name="GluePoint43X" fmla="*/ 60 w 837"/>
                  <a:gd name="GluePoint43Y" fmla="*/ 2739 h 4316"/>
                  <a:gd name="GluePoint44X" fmla="*/ 24 w 837"/>
                  <a:gd name="GluePoint44Y" fmla="*/ 2470 h 4316"/>
                  <a:gd name="GluePoint45X" fmla="*/ 12 w 837"/>
                  <a:gd name="GluePoint45Y" fmla="*/ 2206 h 4316"/>
                  <a:gd name="GluePoint46X" fmla="*/ 18 w 837"/>
                  <a:gd name="GluePoint46Y" fmla="*/ 1948 h 4316"/>
                  <a:gd name="GluePoint47X" fmla="*/ 18 w 837"/>
                  <a:gd name="GluePoint47Y" fmla="*/ 1948 h 4316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  <a:cxn ang="0">
                    <a:pos x="GluePoint23X" y="GluePoint23Y"/>
                  </a:cxn>
                  <a:cxn ang="0">
                    <a:pos x="GluePoint24X" y="GluePoint24Y"/>
                  </a:cxn>
                  <a:cxn ang="0">
                    <a:pos x="GluePoint25X" y="GluePoint25Y"/>
                  </a:cxn>
                  <a:cxn ang="0">
                    <a:pos x="GluePoint26X" y="GluePoint26Y"/>
                  </a:cxn>
                  <a:cxn ang="0">
                    <a:pos x="GluePoint27X" y="GluePoint27Y"/>
                  </a:cxn>
                  <a:cxn ang="0">
                    <a:pos x="GluePoint28X" y="GluePoint28Y"/>
                  </a:cxn>
                  <a:cxn ang="0">
                    <a:pos x="GluePoint29X" y="GluePoint29Y"/>
                  </a:cxn>
                  <a:cxn ang="0">
                    <a:pos x="GluePoint30X" y="GluePoint30Y"/>
                  </a:cxn>
                  <a:cxn ang="0">
                    <a:pos x="GluePoint31X" y="GluePoint31Y"/>
                  </a:cxn>
                  <a:cxn ang="0">
                    <a:pos x="GluePoint32X" y="GluePoint32Y"/>
                  </a:cxn>
                  <a:cxn ang="0">
                    <a:pos x="GluePoint33X" y="GluePoint33Y"/>
                  </a:cxn>
                  <a:cxn ang="0">
                    <a:pos x="GluePoint34X" y="GluePoint34Y"/>
                  </a:cxn>
                  <a:cxn ang="0">
                    <a:pos x="GluePoint35X" y="GluePoint35Y"/>
                  </a:cxn>
                  <a:cxn ang="0">
                    <a:pos x="GluePoint36X" y="GluePoint36Y"/>
                  </a:cxn>
                  <a:cxn ang="0">
                    <a:pos x="GluePoint37X" y="GluePoint37Y"/>
                  </a:cxn>
                  <a:cxn ang="0">
                    <a:pos x="GluePoint38X" y="GluePoint38Y"/>
                  </a:cxn>
                  <a:cxn ang="0">
                    <a:pos x="GluePoint39X" y="GluePoint39Y"/>
                  </a:cxn>
                  <a:cxn ang="0">
                    <a:pos x="GluePoint40X" y="GluePoint40Y"/>
                  </a:cxn>
                  <a:cxn ang="0">
                    <a:pos x="GluePoint41X" y="GluePoint41Y"/>
                  </a:cxn>
                  <a:cxn ang="0">
                    <a:pos x="GluePoint42X" y="GluePoint42Y"/>
                  </a:cxn>
                  <a:cxn ang="0">
                    <a:pos x="GluePoint43X" y="GluePoint43Y"/>
                  </a:cxn>
                  <a:cxn ang="0">
                    <a:pos x="GluePoint44X" y="GluePoint44Y"/>
                  </a:cxn>
                  <a:cxn ang="0">
                    <a:pos x="GluePoint45X" y="GluePoint45Y"/>
                  </a:cxn>
                  <a:cxn ang="0">
                    <a:pos x="GluePoint46X" y="GluePoint46Y"/>
                  </a:cxn>
                  <a:cxn ang="0">
                    <a:pos x="GluePoint47X" y="GluePoint47Y"/>
                  </a:cxn>
                </a:cxnLst>
                <a:rect l="l" t="t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cc"/>
                  </a:gs>
                  <a:gs pos="100000">
                    <a:srgbClr val="004488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18" name="Freeform 20"/>
            <p:cNvSpPr/>
            <p:nvPr/>
          </p:nvSpPr>
          <p:spPr>
            <a:xfrm>
              <a:off x="9360" y="4605480"/>
              <a:ext cx="962280" cy="2246040"/>
            </a:xfrm>
            <a:custGeom>
              <a:avLst/>
              <a:gdLst>
                <a:gd name="GluePoint1X" fmla="*/ 0 w 604"/>
                <a:gd name="GluePoint1Y" fmla="*/ 54 h 1415"/>
                <a:gd name="GluePoint2X" fmla="*/ 42 w 604"/>
                <a:gd name="GluePoint2Y" fmla="*/ 228 h 1415"/>
                <a:gd name="GluePoint3X" fmla="*/ 96 w 604"/>
                <a:gd name="GluePoint3Y" fmla="*/ 402 h 1415"/>
                <a:gd name="GluePoint4X" fmla="*/ 162 w 604"/>
                <a:gd name="GluePoint4Y" fmla="*/ 576 h 1415"/>
                <a:gd name="GluePoint5X" fmla="*/ 228 w 604"/>
                <a:gd name="GluePoint5Y" fmla="*/ 744 h 1415"/>
                <a:gd name="GluePoint6X" fmla="*/ 306 w 604"/>
                <a:gd name="GluePoint6Y" fmla="*/ 917 h 1415"/>
                <a:gd name="GluePoint7X" fmla="*/ 390 w 604"/>
                <a:gd name="GluePoint7Y" fmla="*/ 1085 h 1415"/>
                <a:gd name="GluePoint8X" fmla="*/ 486 w 604"/>
                <a:gd name="GluePoint8Y" fmla="*/ 1253 h 1415"/>
                <a:gd name="GluePoint9X" fmla="*/ 588 w 604"/>
                <a:gd name="GluePoint9Y" fmla="*/ 1415 h 1415"/>
                <a:gd name="GluePoint10X" fmla="*/ 606 w 604"/>
                <a:gd name="GluePoint10Y" fmla="*/ 1415 h 1415"/>
                <a:gd name="GluePoint11X" fmla="*/ 498 w 604"/>
                <a:gd name="GluePoint11Y" fmla="*/ 1247 h 1415"/>
                <a:gd name="GluePoint12X" fmla="*/ 402 w 604"/>
                <a:gd name="GluePoint12Y" fmla="*/ 1073 h 1415"/>
                <a:gd name="GluePoint13X" fmla="*/ 312 w 604"/>
                <a:gd name="GluePoint13Y" fmla="*/ 899 h 1415"/>
                <a:gd name="GluePoint14X" fmla="*/ 234 w 604"/>
                <a:gd name="GluePoint14Y" fmla="*/ 720 h 1415"/>
                <a:gd name="GluePoint15X" fmla="*/ 162 w 604"/>
                <a:gd name="GluePoint15Y" fmla="*/ 546 h 1415"/>
                <a:gd name="GluePoint16X" fmla="*/ 102 w 604"/>
                <a:gd name="GluePoint16Y" fmla="*/ 366 h 1415"/>
                <a:gd name="GluePoint17X" fmla="*/ 48 w 604"/>
                <a:gd name="GluePoint17Y" fmla="*/ 180 h 1415"/>
                <a:gd name="GluePoint18X" fmla="*/ 0 w 604"/>
                <a:gd name="GluePoint18Y" fmla="*/ 0 h 1415"/>
                <a:gd name="GluePoint19X" fmla="*/ 0 w 604"/>
                <a:gd name="GluePoint19Y" fmla="*/ 54 h 1415"/>
                <a:gd name="GluePoint20X" fmla="*/ 0 w 604"/>
                <a:gd name="GluePoint20Y" fmla="*/ 54 h 14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</a:cxnLst>
              <a:rect l="l" t="t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448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9" name="Freeform 21"/>
            <p:cNvSpPr/>
            <p:nvPr/>
          </p:nvSpPr>
          <p:spPr>
            <a:xfrm>
              <a:off x="9360" y="6175440"/>
              <a:ext cx="362160" cy="676080"/>
            </a:xfrm>
            <a:custGeom>
              <a:avLst/>
              <a:gdLst>
                <a:gd name="GluePoint1X" fmla="*/ 0 w 227"/>
                <a:gd name="GluePoint1Y" fmla="*/ 30 h 426"/>
                <a:gd name="GluePoint2X" fmla="*/ 108 w 227"/>
                <a:gd name="GluePoint2Y" fmla="*/ 240 h 426"/>
                <a:gd name="GluePoint3X" fmla="*/ 216 w 227"/>
                <a:gd name="GluePoint3Y" fmla="*/ 426 h 426"/>
                <a:gd name="GluePoint4X" fmla="*/ 228 w 227"/>
                <a:gd name="GluePoint4Y" fmla="*/ 426 h 426"/>
                <a:gd name="GluePoint5X" fmla="*/ 168 w 227"/>
                <a:gd name="GluePoint5Y" fmla="*/ 330 h 426"/>
                <a:gd name="GluePoint6X" fmla="*/ 115 w 227"/>
                <a:gd name="GluePoint6Y" fmla="*/ 222 h 426"/>
                <a:gd name="GluePoint7X" fmla="*/ 0 w 227"/>
                <a:gd name="GluePoint7Y" fmla="*/ 0 h 426"/>
                <a:gd name="GluePoint8X" fmla="*/ 0 w 227"/>
                <a:gd name="GluePoint8Y" fmla="*/ 30 h 426"/>
                <a:gd name="GluePoint9X" fmla="*/ 0 w 227"/>
                <a:gd name="GluePoint9Y" fmla="*/ 30 h 4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rgbClr val="003b76"/>
                </a:gs>
                <a:gs pos="100000">
                  <a:srgbClr val="002448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0" name="Freeform 22"/>
            <p:cNvSpPr/>
            <p:nvPr/>
          </p:nvSpPr>
          <p:spPr>
            <a:xfrm>
              <a:off x="7581960" y="0"/>
              <a:ext cx="1562040" cy="2835360"/>
            </a:xfrm>
            <a:custGeom>
              <a:avLst/>
              <a:gdLst>
                <a:gd name="GluePoint1X" fmla="*/ 984 w 981"/>
                <a:gd name="GluePoint1Y" fmla="*/ 1786 h 1786"/>
                <a:gd name="GluePoint2X" fmla="*/ 984 w 981"/>
                <a:gd name="GluePoint2Y" fmla="*/ 1720 h 1786"/>
                <a:gd name="GluePoint3X" fmla="*/ 972 w 981"/>
                <a:gd name="GluePoint3Y" fmla="*/ 1666 h 1786"/>
                <a:gd name="GluePoint4X" fmla="*/ 960 w 981"/>
                <a:gd name="GluePoint4Y" fmla="*/ 1613 h 1786"/>
                <a:gd name="GluePoint5X" fmla="*/ 924 w 981"/>
                <a:gd name="GluePoint5Y" fmla="*/ 1487 h 1786"/>
                <a:gd name="GluePoint6X" fmla="*/ 888 w 981"/>
                <a:gd name="GluePoint6Y" fmla="*/ 1361 h 1786"/>
                <a:gd name="GluePoint7X" fmla="*/ 798 w 981"/>
                <a:gd name="GluePoint7Y" fmla="*/ 1121 h 1786"/>
                <a:gd name="GluePoint8X" fmla="*/ 684 w 981"/>
                <a:gd name="GluePoint8Y" fmla="*/ 899 h 1786"/>
                <a:gd name="GluePoint9X" fmla="*/ 564 w 981"/>
                <a:gd name="GluePoint9Y" fmla="*/ 689 h 1786"/>
                <a:gd name="GluePoint10X" fmla="*/ 432 w 981"/>
                <a:gd name="GluePoint10Y" fmla="*/ 498 h 1786"/>
                <a:gd name="GluePoint11X" fmla="*/ 294 w 981"/>
                <a:gd name="GluePoint11Y" fmla="*/ 318 h 1786"/>
                <a:gd name="GluePoint12X" fmla="*/ 150 w 981"/>
                <a:gd name="GluePoint12Y" fmla="*/ 150 h 1786"/>
                <a:gd name="GluePoint13X" fmla="*/ 12 w 981"/>
                <a:gd name="GluePoint13Y" fmla="*/ 0 h 1786"/>
                <a:gd name="GluePoint14X" fmla="*/ 0 w 981"/>
                <a:gd name="GluePoint14Y" fmla="*/ 0 h 1786"/>
                <a:gd name="GluePoint15X" fmla="*/ 138 w 981"/>
                <a:gd name="GluePoint15Y" fmla="*/ 150 h 1786"/>
                <a:gd name="GluePoint16X" fmla="*/ 276 w 981"/>
                <a:gd name="GluePoint16Y" fmla="*/ 318 h 1786"/>
                <a:gd name="GluePoint17X" fmla="*/ 414 w 981"/>
                <a:gd name="GluePoint17Y" fmla="*/ 498 h 1786"/>
                <a:gd name="GluePoint18X" fmla="*/ 547 w 981"/>
                <a:gd name="GluePoint18Y" fmla="*/ 689 h 1786"/>
                <a:gd name="GluePoint19X" fmla="*/ 672 w 981"/>
                <a:gd name="GluePoint19Y" fmla="*/ 899 h 1786"/>
                <a:gd name="GluePoint20X" fmla="*/ 780 w 981"/>
                <a:gd name="GluePoint20Y" fmla="*/ 1121 h 1786"/>
                <a:gd name="GluePoint21X" fmla="*/ 876 w 981"/>
                <a:gd name="GluePoint21Y" fmla="*/ 1361 h 1786"/>
                <a:gd name="GluePoint22X" fmla="*/ 912 w 981"/>
                <a:gd name="GluePoint22Y" fmla="*/ 1487 h 1786"/>
                <a:gd name="GluePoint23X" fmla="*/ 948 w 981"/>
                <a:gd name="GluePoint23Y" fmla="*/ 1619 h 1786"/>
                <a:gd name="GluePoint24X" fmla="*/ 966 w 981"/>
                <a:gd name="GluePoint24Y" fmla="*/ 1702 h 1786"/>
                <a:gd name="GluePoint25X" fmla="*/ 984 w 981"/>
                <a:gd name="GluePoint25Y" fmla="*/ 1786 h 1786"/>
                <a:gd name="GluePoint26X" fmla="*/ 984 w 981"/>
                <a:gd name="GluePoint26Y" fmla="*/ 1786 h 17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</a:cxnLst>
              <a:rect l="l" t="t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60c0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1" name="Freeform 23"/>
            <p:cNvSpPr/>
            <p:nvPr/>
          </p:nvSpPr>
          <p:spPr>
            <a:xfrm>
              <a:off x="8002440" y="0"/>
              <a:ext cx="1141560" cy="1341360"/>
            </a:xfrm>
            <a:custGeom>
              <a:avLst/>
              <a:gdLst>
                <a:gd name="GluePoint1X" fmla="*/ 773 w 717"/>
                <a:gd name="GluePoint1Y" fmla="*/ 845 h 845"/>
                <a:gd name="GluePoint2X" fmla="*/ 773 w 717"/>
                <a:gd name="GluePoint2Y" fmla="*/ 821 h 845"/>
                <a:gd name="GluePoint3X" fmla="*/ 630 w 717"/>
                <a:gd name="GluePoint3Y" fmla="*/ 605 h 845"/>
                <a:gd name="GluePoint4X" fmla="*/ 434 w 717"/>
                <a:gd name="GluePoint4Y" fmla="*/ 396 h 845"/>
                <a:gd name="GluePoint5X" fmla="*/ 249 w 717"/>
                <a:gd name="GluePoint5Y" fmla="*/ 192 h 845"/>
                <a:gd name="GluePoint6X" fmla="*/ 17 w 717"/>
                <a:gd name="GluePoint6Y" fmla="*/ 0 h 845"/>
                <a:gd name="GluePoint7X" fmla="*/ 0 w 717"/>
                <a:gd name="GluePoint7Y" fmla="*/ 0 h 845"/>
                <a:gd name="GluePoint8X" fmla="*/ 237 w 717"/>
                <a:gd name="GluePoint8Y" fmla="*/ 198 h 845"/>
                <a:gd name="GluePoint9X" fmla="*/ 428 w 717"/>
                <a:gd name="GluePoint9Y" fmla="*/ 408 h 845"/>
                <a:gd name="GluePoint10X" fmla="*/ 624 w 717"/>
                <a:gd name="GluePoint10Y" fmla="*/ 623 h 845"/>
                <a:gd name="GluePoint11X" fmla="*/ 773 w 717"/>
                <a:gd name="GluePoint11Y" fmla="*/ 845 h 845"/>
                <a:gd name="GluePoint12X" fmla="*/ 773 w 717"/>
                <a:gd name="GluePoint12Y" fmla="*/ 845 h 8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</a:cxnLst>
              <a:rect l="l" t="t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rgbClr val="0066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2" name="Freeform 24"/>
            <p:cNvSpPr/>
            <p:nvPr/>
          </p:nvSpPr>
          <p:spPr>
            <a:xfrm>
              <a:off x="8496360" y="0"/>
              <a:ext cx="647640" cy="657360"/>
            </a:xfrm>
            <a:custGeom>
              <a:avLst/>
              <a:gdLst>
                <a:gd name="GluePoint1X" fmla="*/ 435 w 407"/>
                <a:gd name="GluePoint1Y" fmla="*/ 414 h 414"/>
                <a:gd name="GluePoint2X" fmla="*/ 435 w 407"/>
                <a:gd name="GluePoint2Y" fmla="*/ 396 h 414"/>
                <a:gd name="GluePoint3X" fmla="*/ 250 w 407"/>
                <a:gd name="GluePoint3Y" fmla="*/ 192 h 414"/>
                <a:gd name="GluePoint4X" fmla="*/ 12 w 407"/>
                <a:gd name="GluePoint4Y" fmla="*/ 0 h 414"/>
                <a:gd name="GluePoint5X" fmla="*/ 0 w 407"/>
                <a:gd name="GluePoint5Y" fmla="*/ 0 h 414"/>
                <a:gd name="GluePoint6X" fmla="*/ 108 w 407"/>
                <a:gd name="GluePoint6Y" fmla="*/ 102 h 414"/>
                <a:gd name="GluePoint7X" fmla="*/ 244 w 407"/>
                <a:gd name="GluePoint7Y" fmla="*/ 204 h 414"/>
                <a:gd name="GluePoint8X" fmla="*/ 435 w 407"/>
                <a:gd name="GluePoint8Y" fmla="*/ 414 h 414"/>
                <a:gd name="GluePoint9X" fmla="*/ 435 w 407"/>
                <a:gd name="GluePoint9Y" fmla="*/ 414 h 4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rgbClr val="0066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" name="Freeform 25"/>
            <p:cNvSpPr/>
            <p:nvPr/>
          </p:nvSpPr>
          <p:spPr>
            <a:xfrm>
              <a:off x="9360" y="0"/>
              <a:ext cx="1362240" cy="2236680"/>
            </a:xfrm>
            <a:custGeom>
              <a:avLst/>
              <a:gdLst>
                <a:gd name="GluePoint1X" fmla="*/ 0 w 855"/>
                <a:gd name="GluePoint1Y" fmla="*/ 1361 h 1409"/>
                <a:gd name="GluePoint2X" fmla="*/ 0 w 855"/>
                <a:gd name="GluePoint2Y" fmla="*/ 1409 h 1409"/>
                <a:gd name="GluePoint3X" fmla="*/ 54 w 855"/>
                <a:gd name="GluePoint3Y" fmla="*/ 1211 h 1409"/>
                <a:gd name="GluePoint4X" fmla="*/ 126 w 855"/>
                <a:gd name="GluePoint4Y" fmla="*/ 1013 h 1409"/>
                <a:gd name="GluePoint5X" fmla="*/ 216 w 855"/>
                <a:gd name="GluePoint5Y" fmla="*/ 827 h 1409"/>
                <a:gd name="GluePoint6X" fmla="*/ 312 w 855"/>
                <a:gd name="GluePoint6Y" fmla="*/ 647 h 1409"/>
                <a:gd name="GluePoint7X" fmla="*/ 433 w 855"/>
                <a:gd name="GluePoint7Y" fmla="*/ 474 h 1409"/>
                <a:gd name="GluePoint8X" fmla="*/ 558 w 855"/>
                <a:gd name="GluePoint8Y" fmla="*/ 312 h 1409"/>
                <a:gd name="GluePoint9X" fmla="*/ 702 w 855"/>
                <a:gd name="GluePoint9Y" fmla="*/ 150 h 1409"/>
                <a:gd name="GluePoint10X" fmla="*/ 858 w 855"/>
                <a:gd name="GluePoint10Y" fmla="*/ 0 h 1409"/>
                <a:gd name="GluePoint11X" fmla="*/ 840 w 855"/>
                <a:gd name="GluePoint11Y" fmla="*/ 0 h 1409"/>
                <a:gd name="GluePoint12X" fmla="*/ 690 w 855"/>
                <a:gd name="GluePoint12Y" fmla="*/ 144 h 1409"/>
                <a:gd name="GluePoint13X" fmla="*/ 552 w 855"/>
                <a:gd name="GluePoint13Y" fmla="*/ 300 h 1409"/>
                <a:gd name="GluePoint14X" fmla="*/ 426 w 855"/>
                <a:gd name="GluePoint14Y" fmla="*/ 462 h 1409"/>
                <a:gd name="GluePoint15X" fmla="*/ 312 w 855"/>
                <a:gd name="GluePoint15Y" fmla="*/ 629 h 1409"/>
                <a:gd name="GluePoint16X" fmla="*/ 216 w 855"/>
                <a:gd name="GluePoint16Y" fmla="*/ 803 h 1409"/>
                <a:gd name="GluePoint17X" fmla="*/ 132 w 855"/>
                <a:gd name="GluePoint17Y" fmla="*/ 983 h 1409"/>
                <a:gd name="GluePoint18X" fmla="*/ 60 w 855"/>
                <a:gd name="GluePoint18Y" fmla="*/ 1169 h 1409"/>
                <a:gd name="GluePoint19X" fmla="*/ 0 w 855"/>
                <a:gd name="GluePoint19Y" fmla="*/ 1361 h 1409"/>
                <a:gd name="GluePoint20X" fmla="*/ 0 w 855"/>
                <a:gd name="GluePoint20Y" fmla="*/ 1361 h 14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</a:cxnLst>
              <a:rect l="l" t="t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rgbClr val="0066cc"/>
                </a:gs>
                <a:gs pos="100000">
                  <a:srgbClr val="0060c0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4" name="Freeform 26"/>
            <p:cNvSpPr/>
            <p:nvPr/>
          </p:nvSpPr>
          <p:spPr>
            <a:xfrm>
              <a:off x="9360" y="0"/>
              <a:ext cx="933480" cy="950760"/>
            </a:xfrm>
            <a:custGeom>
              <a:avLst/>
              <a:gdLst>
                <a:gd name="GluePoint1X" fmla="*/ 642 w 586"/>
                <a:gd name="GluePoint1Y" fmla="*/ 0 h 599"/>
                <a:gd name="GluePoint2X" fmla="*/ 624 w 586"/>
                <a:gd name="GluePoint2Y" fmla="*/ 0 h 599"/>
                <a:gd name="GluePoint3X" fmla="*/ 435 w 586"/>
                <a:gd name="GluePoint3Y" fmla="*/ 132 h 599"/>
                <a:gd name="GluePoint4X" fmla="*/ 285 w 586"/>
                <a:gd name="GluePoint4Y" fmla="*/ 270 h 599"/>
                <a:gd name="GluePoint5X" fmla="*/ 120 w 586"/>
                <a:gd name="GluePoint5Y" fmla="*/ 420 h 599"/>
                <a:gd name="GluePoint6X" fmla="*/ 0 w 586"/>
                <a:gd name="GluePoint6Y" fmla="*/ 575 h 599"/>
                <a:gd name="GluePoint7X" fmla="*/ 0 w 586"/>
                <a:gd name="GluePoint7Y" fmla="*/ 599 h 599"/>
                <a:gd name="GluePoint8X" fmla="*/ 120 w 586"/>
                <a:gd name="GluePoint8Y" fmla="*/ 432 h 599"/>
                <a:gd name="GluePoint9X" fmla="*/ 285 w 586"/>
                <a:gd name="GluePoint9Y" fmla="*/ 282 h 599"/>
                <a:gd name="GluePoint10X" fmla="*/ 442 w 586"/>
                <a:gd name="GluePoint10Y" fmla="*/ 138 h 599"/>
                <a:gd name="GluePoint11X" fmla="*/ 642 w 586"/>
                <a:gd name="GluePoint11Y" fmla="*/ 0 h 599"/>
                <a:gd name="GluePoint12X" fmla="*/ 642 w 586"/>
                <a:gd name="GluePoint12Y" fmla="*/ 0 h 5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</a:cxnLst>
              <a:rect l="l" t="t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66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" name="Freeform 27"/>
            <p:cNvSpPr/>
            <p:nvPr/>
          </p:nvSpPr>
          <p:spPr>
            <a:xfrm>
              <a:off x="9360" y="0"/>
              <a:ext cx="428760" cy="399960"/>
            </a:xfrm>
            <a:custGeom>
              <a:avLst/>
              <a:gdLst>
                <a:gd name="GluePoint1X" fmla="*/ 297 w 269"/>
                <a:gd name="GluePoint1Y" fmla="*/ 0 h 252"/>
                <a:gd name="GluePoint2X" fmla="*/ 279 w 269"/>
                <a:gd name="GluePoint2Y" fmla="*/ 0 h 252"/>
                <a:gd name="GluePoint3X" fmla="*/ 120 w 269"/>
                <a:gd name="GluePoint3Y" fmla="*/ 114 h 252"/>
                <a:gd name="GluePoint4X" fmla="*/ 60 w 269"/>
                <a:gd name="GluePoint4Y" fmla="*/ 174 h 252"/>
                <a:gd name="GluePoint5X" fmla="*/ 0 w 269"/>
                <a:gd name="GluePoint5Y" fmla="*/ 234 h 252"/>
                <a:gd name="GluePoint6X" fmla="*/ 0 w 269"/>
                <a:gd name="GluePoint6Y" fmla="*/ 252 h 252"/>
                <a:gd name="GluePoint7X" fmla="*/ 126 w 269"/>
                <a:gd name="GluePoint7Y" fmla="*/ 120 h 252"/>
                <a:gd name="GluePoint8X" fmla="*/ 297 w 269"/>
                <a:gd name="GluePoint8Y" fmla="*/ 0 h 252"/>
                <a:gd name="GluePoint9X" fmla="*/ 297 w 269"/>
                <a:gd name="GluePoint9Y" fmla="*/ 0 h 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0066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6" name="Line 28"/>
            <p:cNvSpPr/>
            <p:nvPr/>
          </p:nvSpPr>
          <p:spPr>
            <a:xfrm>
              <a:off x="1440" y="4363920"/>
              <a:ext cx="9141120" cy="0"/>
            </a:xfrm>
            <a:prstGeom prst="line">
              <a:avLst/>
            </a:prstGeom>
            <a:ln w="15840">
              <a:solidFill>
                <a:srgbClr val="0066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" name="Line 29"/>
            <p:cNvSpPr/>
            <p:nvPr/>
          </p:nvSpPr>
          <p:spPr>
            <a:xfrm>
              <a:off x="1440" y="3740040"/>
              <a:ext cx="9141120" cy="0"/>
            </a:xfrm>
            <a:prstGeom prst="line">
              <a:avLst/>
            </a:prstGeom>
            <a:ln w="15840">
              <a:solidFill>
                <a:srgbClr val="0066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" name="Line 30"/>
            <p:cNvSpPr/>
            <p:nvPr/>
          </p:nvSpPr>
          <p:spPr>
            <a:xfrm>
              <a:off x="1440" y="4987800"/>
              <a:ext cx="9141120" cy="0"/>
            </a:xfrm>
            <a:prstGeom prst="line">
              <a:avLst/>
            </a:prstGeom>
            <a:ln w="1584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29" name="Group 31"/>
            <p:cNvGrpSpPr/>
            <p:nvPr/>
          </p:nvGrpSpPr>
          <p:grpSpPr>
            <a:xfrm>
              <a:off x="1440" y="622440"/>
              <a:ext cx="9141120" cy="2493720"/>
              <a:chOff x="1440" y="622440"/>
              <a:chExt cx="9141120" cy="2493720"/>
            </a:xfrm>
          </p:grpSpPr>
          <p:sp>
            <p:nvSpPr>
              <p:cNvPr id="30" name="Line 32"/>
              <p:cNvSpPr/>
              <p:nvPr/>
            </p:nvSpPr>
            <p:spPr>
              <a:xfrm>
                <a:off x="1440" y="1244520"/>
                <a:ext cx="9141120" cy="0"/>
              </a:xfrm>
              <a:prstGeom prst="line">
                <a:avLst/>
              </a:prstGeom>
              <a:ln w="15840">
                <a:solidFill>
                  <a:srgbClr val="0066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1" name="Line 33"/>
              <p:cNvSpPr/>
              <p:nvPr/>
            </p:nvSpPr>
            <p:spPr>
              <a:xfrm>
                <a:off x="1440" y="3116160"/>
                <a:ext cx="9141120" cy="0"/>
              </a:xfrm>
              <a:prstGeom prst="line">
                <a:avLst/>
              </a:prstGeom>
              <a:ln w="15840">
                <a:solidFill>
                  <a:srgbClr val="0066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2" name="Line 34"/>
              <p:cNvSpPr/>
              <p:nvPr/>
            </p:nvSpPr>
            <p:spPr>
              <a:xfrm>
                <a:off x="1440" y="2492280"/>
                <a:ext cx="9141120" cy="0"/>
              </a:xfrm>
              <a:prstGeom prst="line">
                <a:avLst/>
              </a:prstGeom>
              <a:ln w="15840">
                <a:solidFill>
                  <a:srgbClr val="0066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3" name="Line 35"/>
              <p:cNvSpPr/>
              <p:nvPr/>
            </p:nvSpPr>
            <p:spPr>
              <a:xfrm>
                <a:off x="1440" y="1868400"/>
                <a:ext cx="9141120" cy="0"/>
              </a:xfrm>
              <a:prstGeom prst="line">
                <a:avLst/>
              </a:prstGeom>
              <a:ln w="15840">
                <a:solidFill>
                  <a:srgbClr val="0066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4" name="Line 36"/>
              <p:cNvSpPr/>
              <p:nvPr/>
            </p:nvSpPr>
            <p:spPr>
              <a:xfrm>
                <a:off x="1440" y="622440"/>
                <a:ext cx="9141120" cy="0"/>
              </a:xfrm>
              <a:prstGeom prst="line">
                <a:avLst/>
              </a:prstGeom>
              <a:ln w="15840">
                <a:solidFill>
                  <a:srgbClr val="0066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35" name="Line 37"/>
            <p:cNvSpPr/>
            <p:nvPr/>
          </p:nvSpPr>
          <p:spPr>
            <a:xfrm>
              <a:off x="1440" y="6235560"/>
              <a:ext cx="9141120" cy="0"/>
            </a:xfrm>
            <a:prstGeom prst="line">
              <a:avLst/>
            </a:prstGeom>
            <a:ln w="1584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6" name="Line 38"/>
            <p:cNvSpPr/>
            <p:nvPr/>
          </p:nvSpPr>
          <p:spPr>
            <a:xfrm>
              <a:off x="1440" y="5611680"/>
              <a:ext cx="9141120" cy="0"/>
            </a:xfrm>
            <a:prstGeom prst="line">
              <a:avLst/>
            </a:prstGeom>
            <a:ln w="1584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dt" idx="1"/>
          </p:nvPr>
        </p:nvSpPr>
        <p:spPr>
          <a:xfrm>
            <a:off x="456840" y="6243480"/>
            <a:ext cx="213372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ftr" idx="2"/>
          </p:nvPr>
        </p:nvSpPr>
        <p:spPr>
          <a:xfrm>
            <a:off x="3124080" y="6248520"/>
            <a:ext cx="289584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 idx="3"/>
          </p:nvPr>
        </p:nvSpPr>
        <p:spPr>
          <a:xfrm>
            <a:off x="6552720" y="6243480"/>
            <a:ext cx="213372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pt-BR" sz="1000" strike="noStrike" u="none">
                <a:solidFill>
                  <a:srgbClr val="000000"/>
                </a:solidFill>
                <a:effectLst/>
                <a:uFillTx/>
                <a:latin typeface="Verdana"/>
              </a:defRPr>
            </a:lvl1pPr>
          </a:lstStyle>
          <a:p>
            <a:pPr indent="0" algn="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828A4F3-BD28-4E25-BD0A-5DAFBF8EBC90}" type="slidenum">
              <a:rPr b="0" lang="pt-BR" sz="10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&lt;number&gt;</a:t>
            </a:fld>
            <a:endParaRPr b="0" lang="en-CA" sz="1000" strike="noStrike" u="none">
              <a:solidFill>
                <a:srgbClr val="000000"/>
              </a:solidFill>
              <a:effectLst/>
              <a:uFillTx/>
              <a:latin typeface="Verdana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1599840"/>
            <a:ext cx="8229600" cy="453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Click to edit the outline text format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1" marL="743040" indent="-285840">
              <a:spcBef>
                <a:spcPts val="799"/>
              </a:spcBef>
              <a:buClr>
                <a:srgbClr val="ffffff"/>
              </a:buClr>
              <a:buFont typeface="Verdana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Second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2" marL="1143000" indent="-228600">
              <a:spcBef>
                <a:spcPts val="799"/>
              </a:spcBef>
              <a:buClr>
                <a:srgbClr val="66ccff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Third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3" marL="1600200" indent="-228600">
              <a:spcBef>
                <a:spcPts val="799"/>
              </a:spcBef>
              <a:buClr>
                <a:srgbClr val="ccecff"/>
              </a:buClr>
              <a:buFont typeface="Verdana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Fourth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4" marL="2057400" indent="-228600">
              <a:spcBef>
                <a:spcPts val="799"/>
              </a:spcBef>
              <a:buClr>
                <a:srgbClr val="ffcc66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Fifth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5" marL="2057400" indent="-228600">
              <a:spcBef>
                <a:spcPts val="799"/>
              </a:spcBef>
              <a:buClr>
                <a:srgbClr val="ffffff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Sixth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6" marL="2057400" indent="-228600">
              <a:spcBef>
                <a:spcPts val="799"/>
              </a:spcBef>
              <a:buClr>
                <a:srgbClr val="ffffff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CA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Seventh Outline Level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wmf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jpe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2.wmf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jpeg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jpeg"/><Relationship Id="rId3" Type="http://schemas.openxmlformats.org/officeDocument/2006/relationships/image" Target="../media/image88.jpe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oleObject" Target="../embeddings/oleObject1.bin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wmf"/><Relationship Id="rId3" Type="http://schemas.openxmlformats.org/officeDocument/2006/relationships/image" Target="../media/image98.wmf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jpeg"/><Relationship Id="rId4" Type="http://schemas.openxmlformats.org/officeDocument/2006/relationships/image" Target="../media/image103.wmf"/><Relationship Id="rId5" Type="http://schemas.openxmlformats.org/officeDocument/2006/relationships/image" Target="../media/image104.jpeg"/><Relationship Id="rId6" Type="http://schemas.openxmlformats.org/officeDocument/2006/relationships/image" Target="../media/image105.gif"/><Relationship Id="rId7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png"/><Relationship Id="rId3" Type="http://schemas.openxmlformats.org/officeDocument/2006/relationships/image" Target="../media/image108.jpe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10.wmf"/><Relationship Id="rId2" Type="http://schemas.openxmlformats.org/officeDocument/2006/relationships/image" Target="../media/image111.wmf"/><Relationship Id="rId3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jpeg"/><Relationship Id="rId3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18.wmf"/><Relationship Id="rId2" Type="http://schemas.openxmlformats.org/officeDocument/2006/relationships/image" Target="../media/image118.wmf"/><Relationship Id="rId3" Type="http://schemas.openxmlformats.org/officeDocument/2006/relationships/image" Target="../media/image118.wmf"/><Relationship Id="rId4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0" descr="Logo Vitopel"/>
          <p:cNvPicPr/>
          <p:nvPr/>
        </p:nvPicPr>
        <p:blipFill>
          <a:blip r:embed="rId1"/>
          <a:stretch/>
        </p:blipFill>
        <p:spPr>
          <a:xfrm>
            <a:off x="6012000" y="189000"/>
            <a:ext cx="2981160" cy="228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Rectangle 5"/>
          <p:cNvSpPr/>
          <p:nvPr/>
        </p:nvSpPr>
        <p:spPr>
          <a:xfrm>
            <a:off x="0" y="3429000"/>
            <a:ext cx="9144000" cy="1224000"/>
          </a:xfrm>
          <a:prstGeom prst="rect">
            <a:avLst/>
          </a:prstGeom>
          <a:solidFill>
            <a:srgbClr val="0066cc">
              <a:alpha val="4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4" name="Picture 22" descr="votocel021tratada lisa"/>
          <p:cNvPicPr/>
          <p:nvPr/>
        </p:nvPicPr>
        <p:blipFill>
          <a:blip r:embed="rId2"/>
          <a:stretch/>
        </p:blipFill>
        <p:spPr>
          <a:xfrm>
            <a:off x="2122560" y="4653000"/>
            <a:ext cx="2776320" cy="182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" name="Picture 32" descr=""/>
          <p:cNvPicPr/>
          <p:nvPr/>
        </p:nvPicPr>
        <p:blipFill>
          <a:blip r:embed="rId3"/>
          <a:srcRect l="48516" t="45620" r="28727" b="34785"/>
          <a:stretch/>
        </p:blipFill>
        <p:spPr>
          <a:xfrm>
            <a:off x="250920" y="1501920"/>
            <a:ext cx="2519280" cy="189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Text Box 81"/>
          <p:cNvSpPr/>
          <p:nvPr/>
        </p:nvSpPr>
        <p:spPr>
          <a:xfrm>
            <a:off x="7229520" y="6093000"/>
            <a:ext cx="159984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 algn="r">
              <a:lnSpc>
                <a:spcPct val="13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2400" strike="noStrike" u="none">
                <a:solidFill>
                  <a:srgbClr val="ccecff"/>
                </a:solidFill>
                <a:effectLst/>
                <a:uFillTx/>
                <a:latin typeface="Comic Sans MS"/>
              </a:rPr>
              <a:t>Ano 2015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" name="Rectangle 9"/>
          <p:cNvSpPr/>
          <p:nvPr/>
        </p:nvSpPr>
        <p:spPr>
          <a:xfrm flipV="1">
            <a:off x="-17280" y="4608000"/>
            <a:ext cx="9144000" cy="36720"/>
          </a:xfrm>
          <a:prstGeom prst="rect">
            <a:avLst/>
          </a:prstGeom>
          <a:solidFill>
            <a:srgbClr val="a79600"/>
          </a:solidFill>
          <a:ln w="0">
            <a:noFill/>
          </a:ln>
          <a:effectLst>
            <a:outerShdw dist="17819" dir="2700000" blurRad="0" rotWithShape="0">
              <a:srgbClr val="645a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-10080" bIns="-1008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" name="Rectangle 11"/>
          <p:cNvSpPr/>
          <p:nvPr/>
        </p:nvSpPr>
        <p:spPr>
          <a:xfrm flipV="1">
            <a:off x="0" y="3422160"/>
            <a:ext cx="9144000" cy="36720"/>
          </a:xfrm>
          <a:prstGeom prst="rect">
            <a:avLst/>
          </a:prstGeom>
          <a:solidFill>
            <a:srgbClr val="a79600"/>
          </a:solidFill>
          <a:ln w="0">
            <a:noFill/>
          </a:ln>
          <a:effectLst>
            <a:outerShdw dist="17819" dir="2700000" blurRad="0" rotWithShape="0">
              <a:srgbClr val="645a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-10080" bIns="-1008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" name="Text Box 12"/>
          <p:cNvSpPr/>
          <p:nvPr/>
        </p:nvSpPr>
        <p:spPr>
          <a:xfrm>
            <a:off x="2770200" y="3776760"/>
            <a:ext cx="6383160" cy="703800"/>
          </a:xfrm>
          <a:prstGeom prst="rect">
            <a:avLst/>
          </a:prstGeom>
          <a:noFill/>
          <a:ln w="0">
            <a:noFill/>
          </a:ln>
          <a:effectLst>
            <a:outerShdw dist="17819" dir="2700000" blurRad="0" rotWithShape="0">
              <a:srgbClr val="645a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Formação de Operadores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Capacitação</a:t>
            </a:r>
            <a:r>
              <a:rPr b="1" lang="pt-BR" sz="20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0" name="Picture 25" descr="Logo Vitopel"/>
          <p:cNvPicPr/>
          <p:nvPr/>
        </p:nvPicPr>
        <p:blipFill>
          <a:blip r:embed="rId4"/>
          <a:srcRect l="10667" t="2032" r="12821" b="38345"/>
          <a:stretch/>
        </p:blipFill>
        <p:spPr>
          <a:xfrm>
            <a:off x="15840" y="3513240"/>
            <a:ext cx="1676520" cy="100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Picture 13" descr=""/>
          <p:cNvPicPr/>
          <p:nvPr/>
        </p:nvPicPr>
        <p:blipFill>
          <a:blip r:embed="rId5"/>
          <a:srcRect l="5585" t="0" r="0" b="0"/>
          <a:stretch/>
        </p:blipFill>
        <p:spPr>
          <a:xfrm>
            <a:off x="1692360" y="3776760"/>
            <a:ext cx="1789200" cy="588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59" descr="Maq_part10"/>
          <p:cNvPicPr/>
          <p:nvPr/>
        </p:nvPicPr>
        <p:blipFill>
          <a:blip r:embed="rId1"/>
          <a:stretch/>
        </p:blipFill>
        <p:spPr>
          <a:xfrm>
            <a:off x="179280" y="609480"/>
            <a:ext cx="8785440" cy="5823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1" name="Group 60"/>
          <p:cNvGrpSpPr/>
          <p:nvPr/>
        </p:nvGrpSpPr>
        <p:grpSpPr>
          <a:xfrm>
            <a:off x="1116000" y="836640"/>
            <a:ext cx="2500920" cy="367560"/>
            <a:chOff x="1116000" y="836640"/>
            <a:chExt cx="2500920" cy="367560"/>
          </a:xfrm>
        </p:grpSpPr>
        <p:sp>
          <p:nvSpPr>
            <p:cNvPr id="342" name="Line 61"/>
            <p:cNvSpPr/>
            <p:nvPr/>
          </p:nvSpPr>
          <p:spPr>
            <a:xfrm flipH="1">
              <a:off x="1116000" y="988920"/>
              <a:ext cx="557280" cy="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6800" bIns="-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43" name="Rectangle 62"/>
            <p:cNvSpPr/>
            <p:nvPr/>
          </p:nvSpPr>
          <p:spPr>
            <a:xfrm>
              <a:off x="1731240" y="836640"/>
              <a:ext cx="188568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Manuseio, armazenamento e 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Dosagem de matéria prima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44" name="Group 63"/>
          <p:cNvGrpSpPr/>
          <p:nvPr/>
        </p:nvGrpSpPr>
        <p:grpSpPr>
          <a:xfrm>
            <a:off x="1862640" y="1410480"/>
            <a:ext cx="1130040" cy="389160"/>
            <a:chOff x="1862640" y="1410480"/>
            <a:chExt cx="1130040" cy="389160"/>
          </a:xfrm>
        </p:grpSpPr>
        <p:sp>
          <p:nvSpPr>
            <p:cNvPr id="345" name="Line 64"/>
            <p:cNvSpPr/>
            <p:nvPr/>
          </p:nvSpPr>
          <p:spPr>
            <a:xfrm flipH="1">
              <a:off x="1862640" y="1561320"/>
              <a:ext cx="480240" cy="23832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46" name="Rectangle 65"/>
            <p:cNvSpPr/>
            <p:nvPr/>
          </p:nvSpPr>
          <p:spPr>
            <a:xfrm rot="21574800">
              <a:off x="2302920" y="1412640"/>
              <a:ext cx="688680" cy="23004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Extrusão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47" name="Group 66"/>
          <p:cNvGrpSpPr/>
          <p:nvPr/>
        </p:nvGrpSpPr>
        <p:grpSpPr>
          <a:xfrm>
            <a:off x="1843920" y="1981080"/>
            <a:ext cx="3101400" cy="383400"/>
            <a:chOff x="1843920" y="1981080"/>
            <a:chExt cx="3101400" cy="383400"/>
          </a:xfrm>
        </p:grpSpPr>
        <p:sp>
          <p:nvSpPr>
            <p:cNvPr id="348" name="Line 67"/>
            <p:cNvSpPr/>
            <p:nvPr/>
          </p:nvSpPr>
          <p:spPr>
            <a:xfrm flipH="1">
              <a:off x="1843920" y="2178720"/>
              <a:ext cx="621000" cy="16920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49" name="Rectangle 68"/>
            <p:cNvSpPr/>
            <p:nvPr/>
          </p:nvSpPr>
          <p:spPr>
            <a:xfrm rot="21578400">
              <a:off x="2424240" y="1988640"/>
              <a:ext cx="252000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 Formação e Resfriamento  (Chill-Roll)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50" name="Group 69"/>
          <p:cNvGrpSpPr/>
          <p:nvPr/>
        </p:nvGrpSpPr>
        <p:grpSpPr>
          <a:xfrm>
            <a:off x="2763360" y="2512080"/>
            <a:ext cx="2155320" cy="440640"/>
            <a:chOff x="2763360" y="2512080"/>
            <a:chExt cx="2155320" cy="440640"/>
          </a:xfrm>
        </p:grpSpPr>
        <p:sp>
          <p:nvSpPr>
            <p:cNvPr id="351" name="Line 70"/>
            <p:cNvSpPr/>
            <p:nvPr/>
          </p:nvSpPr>
          <p:spPr>
            <a:xfrm flipH="1">
              <a:off x="2763360" y="2773080"/>
              <a:ext cx="410400" cy="17964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52" name="Rectangle 71"/>
            <p:cNvSpPr/>
            <p:nvPr/>
          </p:nvSpPr>
          <p:spPr>
            <a:xfrm rot="44400">
              <a:off x="3115080" y="2523600"/>
              <a:ext cx="180108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Unidade de Estiramento na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 direção Longitudinal (MDO)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53" name="Group 72"/>
          <p:cNvGrpSpPr/>
          <p:nvPr/>
        </p:nvGrpSpPr>
        <p:grpSpPr>
          <a:xfrm>
            <a:off x="4591440" y="3066480"/>
            <a:ext cx="2144880" cy="643320"/>
            <a:chOff x="4591440" y="3066480"/>
            <a:chExt cx="2144880" cy="643320"/>
          </a:xfrm>
        </p:grpSpPr>
        <p:sp>
          <p:nvSpPr>
            <p:cNvPr id="354" name="Line 73"/>
            <p:cNvSpPr/>
            <p:nvPr/>
          </p:nvSpPr>
          <p:spPr>
            <a:xfrm flipH="1">
              <a:off x="4591440" y="3408480"/>
              <a:ext cx="392040" cy="30132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55" name="Rectangle 74"/>
            <p:cNvSpPr/>
            <p:nvPr/>
          </p:nvSpPr>
          <p:spPr>
            <a:xfrm rot="21573600">
              <a:off x="4950360" y="3072960"/>
              <a:ext cx="178416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Unidade de Estiramento na 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direção Transversal (TDO)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56" name="Group 75"/>
          <p:cNvGrpSpPr/>
          <p:nvPr/>
        </p:nvGrpSpPr>
        <p:grpSpPr>
          <a:xfrm>
            <a:off x="6130800" y="3489840"/>
            <a:ext cx="3014280" cy="651600"/>
            <a:chOff x="6130800" y="3489840"/>
            <a:chExt cx="3014280" cy="651600"/>
          </a:xfrm>
        </p:grpSpPr>
        <p:sp>
          <p:nvSpPr>
            <p:cNvPr id="357" name="Line 76"/>
            <p:cNvSpPr/>
            <p:nvPr/>
          </p:nvSpPr>
          <p:spPr>
            <a:xfrm flipH="1">
              <a:off x="6130800" y="3756240"/>
              <a:ext cx="404280" cy="38520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58" name="Rectangle 77"/>
            <p:cNvSpPr/>
            <p:nvPr/>
          </p:nvSpPr>
          <p:spPr>
            <a:xfrm rot="21571800">
              <a:off x="6537600" y="3500280"/>
              <a:ext cx="260604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Unidade de Puxada, corte de aparas e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tratamento superficial (Pull Roll) 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59" name="Group 78"/>
          <p:cNvGrpSpPr/>
          <p:nvPr/>
        </p:nvGrpSpPr>
        <p:grpSpPr>
          <a:xfrm>
            <a:off x="6918840" y="4003200"/>
            <a:ext cx="2037960" cy="534960"/>
            <a:chOff x="6918840" y="4003200"/>
            <a:chExt cx="2037960" cy="534960"/>
          </a:xfrm>
        </p:grpSpPr>
        <p:sp>
          <p:nvSpPr>
            <p:cNvPr id="360" name="Line 79"/>
            <p:cNvSpPr/>
            <p:nvPr/>
          </p:nvSpPr>
          <p:spPr>
            <a:xfrm flipH="1">
              <a:off x="6918840" y="4221720"/>
              <a:ext cx="428040" cy="31644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61" name="Rectangle 80"/>
            <p:cNvSpPr/>
            <p:nvPr/>
          </p:nvSpPr>
          <p:spPr>
            <a:xfrm rot="21591600">
              <a:off x="7356600" y="4005000"/>
              <a:ext cx="159984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Unidade de Enrolamento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 (Winder)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62" name="Group 81"/>
          <p:cNvGrpSpPr/>
          <p:nvPr/>
        </p:nvGrpSpPr>
        <p:grpSpPr>
          <a:xfrm>
            <a:off x="7256160" y="4505760"/>
            <a:ext cx="1808640" cy="579600"/>
            <a:chOff x="7256160" y="4505760"/>
            <a:chExt cx="1808640" cy="579600"/>
          </a:xfrm>
        </p:grpSpPr>
        <p:sp>
          <p:nvSpPr>
            <p:cNvPr id="363" name="Rectangle 82"/>
            <p:cNvSpPr/>
            <p:nvPr/>
          </p:nvSpPr>
          <p:spPr>
            <a:xfrm rot="21587400">
              <a:off x="7390080" y="4508640"/>
              <a:ext cx="167364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Unidade Armazenamento 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(estoque intermediário)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64" name="Line 83"/>
            <p:cNvSpPr/>
            <p:nvPr/>
          </p:nvSpPr>
          <p:spPr>
            <a:xfrm flipH="1">
              <a:off x="7256160" y="4885200"/>
              <a:ext cx="196560" cy="20016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65" name="Group 84"/>
          <p:cNvGrpSpPr/>
          <p:nvPr/>
        </p:nvGrpSpPr>
        <p:grpSpPr>
          <a:xfrm>
            <a:off x="7461360" y="5004360"/>
            <a:ext cx="1685160" cy="563760"/>
            <a:chOff x="7461360" y="5004360"/>
            <a:chExt cx="1685160" cy="563760"/>
          </a:xfrm>
        </p:grpSpPr>
        <p:sp>
          <p:nvSpPr>
            <p:cNvPr id="366" name="Line 85"/>
            <p:cNvSpPr/>
            <p:nvPr/>
          </p:nvSpPr>
          <p:spPr>
            <a:xfrm flipH="1">
              <a:off x="7461360" y="5249160"/>
              <a:ext cx="425880" cy="10404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67" name="Line 86"/>
            <p:cNvSpPr/>
            <p:nvPr/>
          </p:nvSpPr>
          <p:spPr>
            <a:xfrm flipH="1">
              <a:off x="7860600" y="5262120"/>
              <a:ext cx="35280" cy="306000"/>
            </a:xfrm>
            <a:prstGeom prst="line">
              <a:avLst/>
            </a:prstGeom>
            <a:ln w="12600">
              <a:solidFill>
                <a:srgbClr val="003b76"/>
              </a:solidFill>
              <a:miter/>
              <a:tailEnd len="lg" type="stealth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68" name="Rectangle 87"/>
            <p:cNvSpPr/>
            <p:nvPr/>
          </p:nvSpPr>
          <p:spPr>
            <a:xfrm rot="21550800">
              <a:off x="7850160" y="5013360"/>
              <a:ext cx="1293840" cy="367560"/>
            </a:xfrm>
            <a:prstGeom prst="rect">
              <a:avLst/>
            </a:prstGeom>
            <a:noFill/>
            <a:ln w="9360">
              <a:solidFill>
                <a:srgbClr val="003b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 anchor="t">
              <a:spAutoFit/>
            </a:bodyPr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Corte Primário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tabLst>
                  <a:tab algn="l" pos="0"/>
                  <a:tab algn="l" pos="762120"/>
                  <a:tab algn="l" pos="1523880"/>
                  <a:tab algn="l" pos="2286000"/>
                  <a:tab algn="l" pos="3048120"/>
                  <a:tab algn="l" pos="3809880"/>
                  <a:tab algn="l" pos="4572000"/>
                  <a:tab algn="l" pos="5334120"/>
                  <a:tab algn="l" pos="6095880"/>
                  <a:tab algn="l" pos="6858000"/>
                  <a:tab algn="l" pos="7620120"/>
                  <a:tab algn="l" pos="8381880"/>
                  <a:tab algn="l" pos="9144000"/>
                  <a:tab algn="l" pos="9906120"/>
                  <a:tab algn="l" pos="10667880"/>
                </a:tabLst>
              </a:pPr>
              <a:r>
                <a:rPr b="0" lang="pt-BR" sz="900" strike="noStrike" u="none">
                  <a:solidFill>
                    <a:srgbClr val="003b76"/>
                  </a:solidFill>
                  <a:effectLst/>
                  <a:uFillTx/>
                  <a:latin typeface="Verdana"/>
                </a:rPr>
                <a:t> e Expedição</a:t>
              </a:r>
              <a:endParaRPr b="0" lang="en-CA" sz="9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369" name="CaixaDeTexto 49"/>
          <p:cNvSpPr/>
          <p:nvPr/>
        </p:nvSpPr>
        <p:spPr>
          <a:xfrm>
            <a:off x="77400" y="6480"/>
            <a:ext cx="53172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c000"/>
                </a:solidFill>
                <a:effectLst/>
                <a:uFillTx/>
                <a:latin typeface="Comic Sans MS"/>
              </a:rPr>
              <a:t>Linha BOPP – Processos e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70" name="Line 78"/>
          <p:cNvSpPr/>
          <p:nvPr/>
        </p:nvSpPr>
        <p:spPr>
          <a:xfrm flipH="1">
            <a:off x="1476360" y="981000"/>
            <a:ext cx="216000" cy="0"/>
          </a:xfrm>
          <a:prstGeom prst="line">
            <a:avLst/>
          </a:prstGeom>
          <a:ln w="1260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371" name="Picture 47" descr="C:\Fotos diversas\DSC03016.JPG"/>
          <p:cNvPicPr/>
          <p:nvPr/>
        </p:nvPicPr>
        <p:blipFill>
          <a:blip r:embed="rId2"/>
          <a:stretch/>
        </p:blipFill>
        <p:spPr>
          <a:xfrm>
            <a:off x="3786120" y="480960"/>
            <a:ext cx="1803600" cy="139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Picture 42" descr="C:\Fotos diversas\DSC03005.JPG"/>
          <p:cNvPicPr/>
          <p:nvPr/>
        </p:nvPicPr>
        <p:blipFill>
          <a:blip r:embed="rId3"/>
          <a:stretch/>
        </p:blipFill>
        <p:spPr>
          <a:xfrm>
            <a:off x="5126040" y="1189080"/>
            <a:ext cx="1811160" cy="138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3" name="Picture 41" descr="C:\Fotos diversas\DSC03007.JPG"/>
          <p:cNvPicPr/>
          <p:nvPr/>
        </p:nvPicPr>
        <p:blipFill>
          <a:blip r:embed="rId4"/>
          <a:stretch/>
        </p:blipFill>
        <p:spPr>
          <a:xfrm>
            <a:off x="6559560" y="1914480"/>
            <a:ext cx="1803240" cy="138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4" name="Picture 48" descr="C:\Fotos diversas\DSC03002.JPG"/>
          <p:cNvPicPr/>
          <p:nvPr/>
        </p:nvPicPr>
        <p:blipFill>
          <a:blip r:embed="rId5"/>
          <a:stretch/>
        </p:blipFill>
        <p:spPr>
          <a:xfrm>
            <a:off x="-66600" y="2859120"/>
            <a:ext cx="1803240" cy="138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5" name="Picture 46" descr="C:\Fotos diversas\DSC03001.JPG"/>
          <p:cNvPicPr/>
          <p:nvPr/>
        </p:nvPicPr>
        <p:blipFill>
          <a:blip r:embed="rId6"/>
          <a:stretch/>
        </p:blipFill>
        <p:spPr>
          <a:xfrm>
            <a:off x="689040" y="3760920"/>
            <a:ext cx="1805040" cy="139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6" name="Picture 45" descr="C:\Fotos diversas\DSC03006.JPG"/>
          <p:cNvPicPr/>
          <p:nvPr/>
        </p:nvPicPr>
        <p:blipFill>
          <a:blip r:embed="rId7"/>
          <a:stretch/>
        </p:blipFill>
        <p:spPr>
          <a:xfrm>
            <a:off x="1914480" y="4297320"/>
            <a:ext cx="1803600" cy="139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7" name="Picture 44" descr="C:\Fotos diversas\DSC03009.JPG"/>
          <p:cNvPicPr/>
          <p:nvPr/>
        </p:nvPicPr>
        <p:blipFill>
          <a:blip r:embed="rId8"/>
          <a:stretch/>
        </p:blipFill>
        <p:spPr>
          <a:xfrm>
            <a:off x="2992320" y="4943520"/>
            <a:ext cx="1805040" cy="139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8" name="Picture 43" descr="C:\Fotos diversas\DSC03012.JPG"/>
          <p:cNvPicPr/>
          <p:nvPr/>
        </p:nvPicPr>
        <p:blipFill>
          <a:blip r:embed="rId9"/>
          <a:stretch/>
        </p:blipFill>
        <p:spPr>
          <a:xfrm>
            <a:off x="4359240" y="5376960"/>
            <a:ext cx="1809720" cy="138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nodeType="clickEffect" fill="hold">
                      <p:stCondLst>
                        <p:cond delay="indefinite"/>
                      </p:stCondLst>
                      <p:childTnLst>
                        <p:par>
                          <p:cTn id="2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nodeType="clickEffect" fill="hold">
                      <p:stCondLst>
                        <p:cond delay="indefinite"/>
                      </p:stCondLst>
                      <p:childTnLst>
                        <p:par>
                          <p:cTn id="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nodeType="clickEffect" fill="hold">
                      <p:stCondLst>
                        <p:cond delay="indefinite"/>
                      </p:stCondLst>
                      <p:childTnLst>
                        <p:par>
                          <p:cTn id="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nodeType="clickEffect" fill="hold">
                      <p:stCondLst>
                        <p:cond delay="indefinite"/>
                      </p:stCondLst>
                      <p:childTnLst>
                        <p:par>
                          <p:cTn id="3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nodeType="clickEffect" fill="hold">
                      <p:stCondLst>
                        <p:cond delay="indefinite"/>
                      </p:stCondLst>
                      <p:childTnLst>
                        <p:par>
                          <p:cTn id="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nodeType="clickEffect" fill="hold">
                      <p:stCondLst>
                        <p:cond delay="indefinite"/>
                      </p:stCondLst>
                      <p:childTnLst>
                        <p:par>
                          <p:cTn id="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nodeType="clickEffect" fill="hold">
                      <p:stCondLst>
                        <p:cond delay="indefinite"/>
                      </p:stCondLst>
                      <p:childTnLst>
                        <p:par>
                          <p:cTn id="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nodeType="clickEffect" fill="hold">
                      <p:stCondLst>
                        <p:cond delay="indefinite"/>
                      </p:stCondLst>
                      <p:childTnLst>
                        <p:par>
                          <p:cTn id="5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nodeType="clickEffect" fill="hold">
                      <p:stCondLst>
                        <p:cond delay="indefinite"/>
                      </p:stCondLst>
                      <p:childTnLst>
                        <p:par>
                          <p:cTn id="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Elipse 3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 de produção BOPP -  07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0" name="Texto explicativo em seta para baixo 8"/>
          <p:cNvSpPr/>
          <p:nvPr/>
        </p:nvSpPr>
        <p:spPr>
          <a:xfrm rot="20732400">
            <a:off x="3296880" y="736200"/>
            <a:ext cx="1295280" cy="1432080"/>
          </a:xfrm>
          <a:prstGeom prst="downArrowCallout">
            <a:avLst>
              <a:gd name="adj1" fmla="val 24965"/>
              <a:gd name="adj2" fmla="val 24972"/>
              <a:gd name="adj3" fmla="val 25004"/>
              <a:gd name="adj4" fmla="val 64977"/>
            </a:avLst>
          </a:prstGeom>
          <a:solidFill>
            <a:srgbClr val="c2eb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matéria prima e dosagem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1" name="Texto explicativo em seta para baixo 9"/>
          <p:cNvSpPr/>
          <p:nvPr/>
        </p:nvSpPr>
        <p:spPr>
          <a:xfrm rot="2995800">
            <a:off x="5493240" y="1272240"/>
            <a:ext cx="1341720" cy="1473120"/>
          </a:xfrm>
          <a:prstGeom prst="downArrowCallout">
            <a:avLst>
              <a:gd name="adj1" fmla="val 24965"/>
              <a:gd name="adj2" fmla="val 24968"/>
              <a:gd name="adj3" fmla="val 24993"/>
              <a:gd name="adj4" fmla="val 64977"/>
            </a:avLst>
          </a:prstGeom>
          <a:solidFill>
            <a:srgbClr val="c4c4c4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Extrusão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2" name="Texto explicativo em seta para a esquerda 12"/>
          <p:cNvSpPr/>
          <p:nvPr/>
        </p:nvSpPr>
        <p:spPr>
          <a:xfrm>
            <a:off x="6018120" y="2997360"/>
            <a:ext cx="1722600" cy="863280"/>
          </a:xfrm>
          <a:prstGeom prst="leftArrowCallout">
            <a:avLst>
              <a:gd name="adj1" fmla="val 25002"/>
              <a:gd name="adj2" fmla="val 25000"/>
              <a:gd name="adj3" fmla="val 25044"/>
              <a:gd name="adj4" fmla="val 64983"/>
            </a:avLst>
          </a:prstGeom>
          <a:solidFill>
            <a:srgbClr val="63c8c8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Formação  cast film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3" name="Texto explicativo em seta para a esquerda 13"/>
          <p:cNvSpPr/>
          <p:nvPr/>
        </p:nvSpPr>
        <p:spPr>
          <a:xfrm rot="2899800">
            <a:off x="5254200" y="4764240"/>
            <a:ext cx="1720800" cy="863640"/>
          </a:xfrm>
          <a:prstGeom prst="leftArrowCallout">
            <a:avLst>
              <a:gd name="adj1" fmla="val 25002"/>
              <a:gd name="adj2" fmla="val 25000"/>
              <a:gd name="adj3" fmla="val 25008"/>
              <a:gd name="adj4" fmla="val 64983"/>
            </a:avLst>
          </a:prstGeom>
          <a:solidFill>
            <a:srgbClr val="ffc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Estiramento Longitudinal MDO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4" name="Texto explicativo em seta para cima 16"/>
          <p:cNvSpPr/>
          <p:nvPr/>
        </p:nvSpPr>
        <p:spPr>
          <a:xfrm rot="1191600">
            <a:off x="3269880" y="4811760"/>
            <a:ext cx="1143000" cy="1233360"/>
          </a:xfrm>
          <a:prstGeom prst="upArrowCallout">
            <a:avLst>
              <a:gd name="adj1" fmla="val 25002"/>
              <a:gd name="adj2" fmla="val 25000"/>
              <a:gd name="adj3" fmla="val 25013"/>
              <a:gd name="adj4" fmla="val 70041"/>
            </a:avLst>
          </a:prstGeom>
          <a:solidFill>
            <a:srgbClr val="ffffcc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Estiramento Transversal TDO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5" name="Texto explicativo em seta para a direita 18"/>
          <p:cNvSpPr/>
          <p:nvPr/>
        </p:nvSpPr>
        <p:spPr>
          <a:xfrm rot="1489200">
            <a:off x="1525320" y="1982880"/>
            <a:ext cx="1874880" cy="863640"/>
          </a:xfrm>
          <a:prstGeom prst="rightArrowCallout">
            <a:avLst>
              <a:gd name="adj1" fmla="val 25002"/>
              <a:gd name="adj2" fmla="val 25000"/>
              <a:gd name="adj3" fmla="val 25026"/>
              <a:gd name="adj4" fmla="val 64977"/>
            </a:avLst>
          </a:prstGeom>
          <a:solidFill>
            <a:srgbClr val="66ff3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bobinamento Winder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6" name="Rosca 20"/>
          <p:cNvSpPr/>
          <p:nvPr/>
        </p:nvSpPr>
        <p:spPr>
          <a:xfrm>
            <a:off x="179280" y="115920"/>
            <a:ext cx="8785440" cy="6626160"/>
          </a:xfrm>
          <a:custGeom>
            <a:avLst/>
            <a:gdLst>
              <a:gd name="GluePoint1X" fmla="*/ 0 w 8785225"/>
              <a:gd name="GluePoint1Y" fmla="*/ 3313113 h 6626225"/>
              <a:gd name="GluePoint2X" fmla="*/ 4392613 w 8785225"/>
              <a:gd name="GluePoint2Y" fmla="*/ 0 h 6626225"/>
              <a:gd name="GluePoint3X" fmla="*/ 8785226 w 8785225"/>
              <a:gd name="GluePoint3Y" fmla="*/ 3313113 h 6626225"/>
              <a:gd name="GluePoint4X" fmla="*/ 4392613 w 8785225"/>
              <a:gd name="GluePoint4Y" fmla="*/ 6626226 h 6626225"/>
              <a:gd name="GluePoint5X" fmla="*/ 0 w 8785225"/>
              <a:gd name="GluePoint5Y" fmla="*/ 3313113 h 6626225"/>
              <a:gd name="GluePoint6X" fmla="*/ 299307 w 8785225"/>
              <a:gd name="GluePoint6Y" fmla="*/ 3313113 h 6626225"/>
              <a:gd name="GluePoint7X" fmla="*/ 4392613 w 8785225"/>
              <a:gd name="GluePoint7Y" fmla="*/ 6326919 h 6626225"/>
              <a:gd name="GluePoint8X" fmla="*/ 8485919 w 8785225"/>
              <a:gd name="GluePoint8Y" fmla="*/ 3313113 h 6626225"/>
              <a:gd name="GluePoint9X" fmla="*/ 4392613 w 8785225"/>
              <a:gd name="GluePoint9Y" fmla="*/ 299307 h 6626225"/>
              <a:gd name="GluePoint10X" fmla="*/ 299307 w 8785225"/>
              <a:gd name="GluePoint10Y" fmla="*/ 3313113 h 662622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l" t="t" r="r" b="b"/>
            <a:pathLst>
              <a:path w="8785225" h="6626225">
                <a:moveTo>
                  <a:pt x="0" y="3313113"/>
                </a:moveTo>
                <a:cubicBezTo>
                  <a:pt x="0" y="1483331"/>
                  <a:pt x="1966640" y="0"/>
                  <a:pt x="4392613" y="0"/>
                </a:cubicBezTo>
                <a:cubicBezTo>
                  <a:pt x="6818586" y="0"/>
                  <a:pt x="8785226" y="1483331"/>
                  <a:pt x="8785226" y="3313113"/>
                </a:cubicBezTo>
                <a:cubicBezTo>
                  <a:pt x="8785226" y="5142895"/>
                  <a:pt x="6818586" y="6626226"/>
                  <a:pt x="4392613" y="6626226"/>
                </a:cubicBezTo>
                <a:cubicBezTo>
                  <a:pt x="1966640" y="6626226"/>
                  <a:pt x="0" y="5142895"/>
                  <a:pt x="0" y="3313113"/>
                </a:cubicBezTo>
                <a:close/>
                <a:moveTo>
                  <a:pt x="299307" y="3313113"/>
                </a:moveTo>
                <a:cubicBezTo>
                  <a:pt x="299307" y="4977592"/>
                  <a:pt x="2131943" y="6326919"/>
                  <a:pt x="4392613" y="6326919"/>
                </a:cubicBezTo>
                <a:cubicBezTo>
                  <a:pt x="6653283" y="6326919"/>
                  <a:pt x="8485919" y="4977592"/>
                  <a:pt x="8485919" y="3313113"/>
                </a:cubicBezTo>
                <a:cubicBezTo>
                  <a:pt x="8485919" y="1648634"/>
                  <a:pt x="6653283" y="299307"/>
                  <a:pt x="4392613" y="299307"/>
                </a:cubicBezTo>
                <a:cubicBezTo>
                  <a:pt x="2131943" y="299307"/>
                  <a:pt x="299307" y="1648634"/>
                  <a:pt x="299307" y="3313113"/>
                </a:cubicBez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7" name="CaixaDeTexto 21"/>
          <p:cNvSpPr/>
          <p:nvPr/>
        </p:nvSpPr>
        <p:spPr>
          <a:xfrm>
            <a:off x="3051000" y="115920"/>
            <a:ext cx="33991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Sistemas de utilidades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388" name="Texto explicativo em seta para a direita 18"/>
          <p:cNvSpPr/>
          <p:nvPr/>
        </p:nvSpPr>
        <p:spPr>
          <a:xfrm rot="20293200">
            <a:off x="1425600" y="3817800"/>
            <a:ext cx="1873080" cy="863640"/>
          </a:xfrm>
          <a:prstGeom prst="rightArrowCallout">
            <a:avLst>
              <a:gd name="adj1" fmla="val 25002"/>
              <a:gd name="adj2" fmla="val 25000"/>
              <a:gd name="adj3" fmla="val 25002"/>
              <a:gd name="adj4" fmla="val 64977"/>
            </a:avLst>
          </a:prstGeom>
          <a:solidFill>
            <a:srgbClr val="ff66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“puxamento” Pull Roll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nodeType="clickEffect" fill="hold">
                      <p:stCondLst>
                        <p:cond delay="indefinite"/>
                      </p:stCondLst>
                      <p:childTnLst>
                        <p:par>
                          <p:cTn id="6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nodeType="clickEffect" fill="hold">
                      <p:stCondLst>
                        <p:cond delay="indefinite"/>
                      </p:stCondLst>
                      <p:childTnLst>
                        <p:par>
                          <p:cTn id="7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77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nodeType="clickEffect" fill="hold">
                      <p:stCondLst>
                        <p:cond delay="indefinite"/>
                      </p:stCondLst>
                      <p:childTnLst>
                        <p:par>
                          <p:cTn id="7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nodeType="clickEffect" fill="hold">
                      <p:stCondLst>
                        <p:cond delay="indefinite"/>
                      </p:stCondLst>
                      <p:childTnLst>
                        <p:par>
                          <p:cTn id="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87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nodeType="clickEffect" fill="hold">
                      <p:stCondLst>
                        <p:cond delay="indefinite"/>
                      </p:stCondLst>
                      <p:childTnLst>
                        <p:par>
                          <p:cTn id="8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9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nodeType="clickEffect" fill="hold">
                      <p:stCondLst>
                        <p:cond delay="indefinite"/>
                      </p:stCondLst>
                      <p:childTnLst>
                        <p:par>
                          <p:cTn id="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nodeType="clickEffect" fill="hold">
                      <p:stCondLst>
                        <p:cond delay="indefinite"/>
                      </p:stCondLst>
                      <p:childTnLst>
                        <p:par>
                          <p:cTn id="10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nodeType="clickEffect" fill="hold">
                      <p:stCondLst>
                        <p:cond delay="indefinite"/>
                      </p:stCondLst>
                      <p:childTnLst>
                        <p:par>
                          <p:cTn id="10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09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nodeType="clickEffect" fill="hold">
                      <p:stCondLst>
                        <p:cond delay="indefinite"/>
                      </p:stCondLst>
                      <p:childTnLst>
                        <p:par>
                          <p:cTn id="1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4" descr=""/>
          <p:cNvPicPr/>
          <p:nvPr/>
        </p:nvPicPr>
        <p:blipFill>
          <a:blip r:embed="rId1"/>
          <a:stretch/>
        </p:blipFill>
        <p:spPr>
          <a:xfrm>
            <a:off x="3121200" y="1249200"/>
            <a:ext cx="2901600" cy="436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Armazenamento e dosagem de Matéria Prima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391" name=""/>
          <p:cNvSpPr txBox="1"/>
          <p:nvPr/>
        </p:nvSpPr>
        <p:spPr>
          <a:xfrm>
            <a:off x="457200" y="1599840"/>
            <a:ext cx="8229600" cy="453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Ter estoque suficiente de Matéria Prima para garantir a produção dos produtos de acordo com a carteira de vendas.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Promover a dosagem correta das matérias Primas de acordo com a formulação do Infotec, delineamento ou desvios.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43920"/>
            <a:ext cx="822960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Armazenagem MP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pic>
        <p:nvPicPr>
          <p:cNvPr id="393" name="Picture 2" descr=""/>
          <p:cNvPicPr/>
          <p:nvPr/>
        </p:nvPicPr>
        <p:blipFill>
          <a:blip r:embed="rId1"/>
          <a:stretch/>
        </p:blipFill>
        <p:spPr>
          <a:xfrm>
            <a:off x="179280" y="907920"/>
            <a:ext cx="3961080" cy="339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4" name="Picture 3" descr="C:\Fotos diversas\DSC03016.JPG"/>
          <p:cNvPicPr/>
          <p:nvPr/>
        </p:nvPicPr>
        <p:blipFill>
          <a:blip r:embed="rId2"/>
          <a:stretch/>
        </p:blipFill>
        <p:spPr>
          <a:xfrm>
            <a:off x="3059280" y="4437000"/>
            <a:ext cx="2398680" cy="18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5" name="Picture 4" descr="C:\Fotos diversas\DSC03002.JPG"/>
          <p:cNvPicPr/>
          <p:nvPr/>
        </p:nvPicPr>
        <p:blipFill>
          <a:blip r:embed="rId3"/>
          <a:stretch/>
        </p:blipFill>
        <p:spPr>
          <a:xfrm>
            <a:off x="209520" y="4653000"/>
            <a:ext cx="2592360" cy="194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6" name="Picture 6" descr="C:\Fotos diversas\DSC03115.JPG"/>
          <p:cNvPicPr/>
          <p:nvPr/>
        </p:nvPicPr>
        <p:blipFill>
          <a:blip r:embed="rId4"/>
          <a:stretch/>
        </p:blipFill>
        <p:spPr>
          <a:xfrm>
            <a:off x="4676760" y="907920"/>
            <a:ext cx="3567240" cy="267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Picture 7" descr=""/>
          <p:cNvPicPr/>
          <p:nvPr/>
        </p:nvPicPr>
        <p:blipFill>
          <a:blip r:embed="rId5"/>
          <a:stretch/>
        </p:blipFill>
        <p:spPr>
          <a:xfrm>
            <a:off x="6156360" y="4076640"/>
            <a:ext cx="2843280" cy="2133720"/>
          </a:xfrm>
          <a:prstGeom prst="rect">
            <a:avLst/>
          </a:prstGeom>
          <a:noFill/>
          <a:ln w="0">
            <a:noFill/>
          </a:ln>
          <a:effectLst>
            <a:outerShdw dist="17819" dir="2700000" blurRad="0" rotWithShape="0">
              <a:srgbClr val="1f7a7a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400" cy="9903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2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DOSAGEM DE MATÉRIA PRIMA</a:t>
            </a:r>
            <a:br>
              <a:rPr sz="3200"/>
            </a:br>
            <a:r>
              <a:rPr b="1" lang="pt-BR" sz="32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NA LINHA M4</a:t>
            </a:r>
            <a:endParaRPr b="0" lang="en-CA" sz="32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85800" y="1599840"/>
            <a:ext cx="7772400" cy="1397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 marL="343080" indent="-343080" algn="just">
              <a:lnSpc>
                <a:spcPct val="90000"/>
              </a:lnSpc>
              <a:spcBef>
                <a:spcPts val="400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 de dosagem volumétrico com equipamento Maguire.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00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Extrusora principal modelo WSB-1840T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00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Coex 01 e 02 modelo WSB-140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00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Coex 03 modelo WSB-400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00" name="Rectangle 2"/>
          <p:cNvSpPr/>
          <p:nvPr/>
        </p:nvSpPr>
        <p:spPr>
          <a:xfrm>
            <a:off x="684360" y="3357720"/>
            <a:ext cx="7772400" cy="9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ctr">
            <a:normAutofit fontScale="85000" lnSpcReduction="9999"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2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DOSAGEM DE MATÉRIA PRIMA</a:t>
            </a:r>
            <a:br>
              <a:rPr sz="3200"/>
            </a:br>
            <a:r>
              <a:rPr b="1" lang="pt-BR" sz="32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NA LINHA M5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01" name="Rectangle 3"/>
          <p:cNvSpPr/>
          <p:nvPr/>
        </p:nvSpPr>
        <p:spPr>
          <a:xfrm>
            <a:off x="838080" y="4552920"/>
            <a:ext cx="7772400" cy="13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normAutofit/>
          </a:bodyPr>
          <a:p>
            <a:pPr marL="343080" indent="-343080" algn="just">
              <a:lnSpc>
                <a:spcPct val="90000"/>
              </a:lnSpc>
              <a:spcBef>
                <a:spcPts val="400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 de dosagem gravimétrico com equipamento Schenck em todas as Extrusoras.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02" name="Picture 6" descr="L:\COLABORADORES\Mazico\Projeto Dosagem Direta\DSC02807.JPG"/>
          <p:cNvPicPr/>
          <p:nvPr/>
        </p:nvPicPr>
        <p:blipFill>
          <a:blip r:embed="rId1"/>
          <a:stretch/>
        </p:blipFill>
        <p:spPr>
          <a:xfrm>
            <a:off x="5148360" y="1916280"/>
            <a:ext cx="1920600" cy="144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Picture 7" descr="L:\COLABORADORES\Mazico\Projeto Dosagem Direta\DSC02809.JPG"/>
          <p:cNvPicPr/>
          <p:nvPr/>
        </p:nvPicPr>
        <p:blipFill>
          <a:blip r:embed="rId2"/>
          <a:stretch/>
        </p:blipFill>
        <p:spPr>
          <a:xfrm>
            <a:off x="3479760" y="5132520"/>
            <a:ext cx="2181240" cy="163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Picture 8" descr="C:\Fotos diversas\DSC03015.JPG"/>
          <p:cNvPicPr/>
          <p:nvPr/>
        </p:nvPicPr>
        <p:blipFill>
          <a:blip r:embed="rId3"/>
          <a:stretch/>
        </p:blipFill>
        <p:spPr>
          <a:xfrm>
            <a:off x="7124760" y="1906560"/>
            <a:ext cx="1919160" cy="14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Picture 9" descr="C:\Fotos diversas\DSC03185.JPG"/>
          <p:cNvPicPr/>
          <p:nvPr/>
        </p:nvPicPr>
        <p:blipFill>
          <a:blip r:embed="rId4"/>
          <a:stretch/>
        </p:blipFill>
        <p:spPr>
          <a:xfrm>
            <a:off x="6162840" y="4930920"/>
            <a:ext cx="2447640" cy="1836720"/>
          </a:xfrm>
          <a:prstGeom prst="rect">
            <a:avLst/>
          </a:prstGeom>
          <a:noFill/>
          <a:ln w="0"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nodeType="clickEffect" fill="hold">
                      <p:stCondLst>
                        <p:cond delay="indefinite"/>
                      </p:stCondLst>
                      <p:childTnLst>
                        <p:par>
                          <p:cTn id="1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500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nodeType="clickEffect" fill="hold">
                      <p:stCondLst>
                        <p:cond delay="indefinite"/>
                      </p:stCondLst>
                      <p:childTnLst>
                        <p:par>
                          <p:cTn id="13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3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2" descr=""/>
          <p:cNvPicPr/>
          <p:nvPr/>
        </p:nvPicPr>
        <p:blipFill>
          <a:blip r:embed="rId1"/>
          <a:stretch/>
        </p:blipFill>
        <p:spPr>
          <a:xfrm>
            <a:off x="2550960" y="1465200"/>
            <a:ext cx="4042080" cy="393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Extrusão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457200" y="1600200"/>
            <a:ext cx="8229600" cy="1900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Fundir, plastificar, homogeneizar a massa polimérica para a formação do cast film (lamina base)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09" name="Espaço Reservado para Conteúdo 2"/>
          <p:cNvSpPr/>
          <p:nvPr/>
        </p:nvSpPr>
        <p:spPr>
          <a:xfrm>
            <a:off x="628560" y="4149720"/>
            <a:ext cx="8229600" cy="190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na extrusão: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250920" y="43920"/>
            <a:ext cx="8229600" cy="100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que é Extrusão?</a:t>
            </a:r>
            <a:endParaRPr b="0" lang="en-CA" sz="36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520560" y="1557000"/>
            <a:ext cx="8229600" cy="16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4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“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passada forçada, através de um orifício, de uma porção de metal ou de plástico, para que adquira forma alongada ou filamentosa</a:t>
            </a:r>
            <a:r>
              <a:rPr b="0" lang="pt-PT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.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”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r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2" name="Rectangle 4"/>
          <p:cNvSpPr/>
          <p:nvPr/>
        </p:nvSpPr>
        <p:spPr>
          <a:xfrm>
            <a:off x="715320" y="3142080"/>
            <a:ext cx="783828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Principais fenômenos físicos Processo de Extrusão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3" name="CaixaDeTexto 4"/>
          <p:cNvSpPr/>
          <p:nvPr/>
        </p:nvSpPr>
        <p:spPr>
          <a:xfrm>
            <a:off x="539640" y="4076640"/>
            <a:ext cx="7993080" cy="22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343080" indent="-34308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Processo,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significa </a:t>
            </a:r>
            <a:r>
              <a:rPr b="0" lang="pt-BR" sz="2000" strike="noStrike" u="sng">
                <a:solidFill>
                  <a:srgbClr val="ffffff"/>
                </a:solidFill>
                <a:effectLst/>
                <a:uFillTx/>
                <a:latin typeface="Verdana"/>
              </a:rPr>
              <a:t>método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, </a:t>
            </a:r>
            <a:r>
              <a:rPr b="0" lang="pt-BR" sz="2000" strike="noStrike" u="sng">
                <a:solidFill>
                  <a:srgbClr val="ffffff"/>
                </a:solidFill>
                <a:effectLst/>
                <a:uFillTx/>
                <a:latin typeface="Verdana"/>
              </a:rPr>
              <a:t>sistema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, maneira de agir ou conjunto de medidas tomadas para atingir algum objetivo.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PT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</a:t>
            </a:r>
            <a:r>
              <a:rPr b="0" lang="pt-PT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é um conjunto de elementos interconectados, de modo a formar um todo organizado....buscando um objetivo....sinergia....resultado....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nodeType="clickEffect" fill="hold">
                      <p:stCondLst>
                        <p:cond delay="indefinite"/>
                      </p:stCondLst>
                      <p:childTnLst>
                        <p:par>
                          <p:cTn id="14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nodeType="clickEffect" fill="hold">
                      <p:stCondLst>
                        <p:cond delay="indefinite"/>
                      </p:stCondLst>
                      <p:childTnLst>
                        <p:par>
                          <p:cTn id="1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nodeType="clickEffect" fill="hold">
                      <p:stCondLst>
                        <p:cond delay="indefinite"/>
                      </p:stCondLst>
                      <p:childTnLst>
                        <p:par>
                          <p:cTn id="1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5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aixaDeTexto 4"/>
          <p:cNvSpPr/>
          <p:nvPr/>
        </p:nvSpPr>
        <p:spPr>
          <a:xfrm>
            <a:off x="179280" y="44280"/>
            <a:ext cx="86407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1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Transporte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a alimentação do extrusor deve ser contínua, sem interrupções e a vazão uniforme. A velocidade do transporte e a vazão são determinadas pelo tipo e geometria do material, dimensões e configuração da rosca extrusora, dimensão do cilindro extrusor, velocidade rotacional do eixo extrusor e tipo e desenho da matriz (ou trefila).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5" name="CaixaDeTexto 5"/>
          <p:cNvSpPr/>
          <p:nvPr/>
        </p:nvSpPr>
        <p:spPr>
          <a:xfrm>
            <a:off x="179280" y="1197000"/>
            <a:ext cx="864072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2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Mistura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nas primeiras partes do extrusor há uma mistura intensa dos ingredientes do material, em função do fluxo e cisalhamento produzido no interior do cilindro. Esta mistura contribui para uma adequada fusão e plastificação do material.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6" name="CaixaDeTexto 6"/>
          <p:cNvSpPr/>
          <p:nvPr/>
        </p:nvSpPr>
        <p:spPr>
          <a:xfrm>
            <a:off x="179280" y="2060640"/>
            <a:ext cx="864072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3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Cisalhamento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a intensidade do cisalhamento depende do tipo de fluxo, geometria e configuração da rosca e do cilindro, assim como do espaço entre eles e da velocidade rotacional da rosca.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7" name="CaixaDeTexto 7"/>
          <p:cNvSpPr/>
          <p:nvPr/>
        </p:nvSpPr>
        <p:spPr>
          <a:xfrm>
            <a:off x="179280" y="2924280"/>
            <a:ext cx="86407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4  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Atrito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provocado pelo intenso cisalhamento e deslocamento do material no interior do extrusor, o atrito ocorre não só entre o material e o equipamento, mas também entre as partículas do material. O calor decorrente desse atrito é suficiente para cozinhar e até fundir o material, sendo por isso, às vezes, necessário a refrigeração do equipamento.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8" name="CaixaDeTexto 8"/>
          <p:cNvSpPr/>
          <p:nvPr/>
        </p:nvSpPr>
        <p:spPr>
          <a:xfrm>
            <a:off x="169920" y="4076640"/>
            <a:ext cx="864072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5 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Transferência de calor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a transferência de calor no material é muito complexa, pois ocorre em dois sentidos: do material para o equipamento e do equipamento para o material.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19" name="CaixaDeTexto 9"/>
          <p:cNvSpPr/>
          <p:nvPr/>
        </p:nvSpPr>
        <p:spPr>
          <a:xfrm>
            <a:off x="179280" y="4724280"/>
            <a:ext cx="86407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6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 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Pressão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a pressão que se desenvolve no material é conseqüência de diversos fatores, como transporte, geometria e configuração da rosca e do cilindro extrusor, vazão de alimentação e restrição apresentada pela matriz. Essa pressão é responsável pela evaporação flash e expansão que ocorre no material ao sair da matriz.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20" name="CaixaDeTexto 10"/>
          <p:cNvSpPr/>
          <p:nvPr/>
        </p:nvSpPr>
        <p:spPr>
          <a:xfrm>
            <a:off x="179280" y="5889600"/>
            <a:ext cx="864072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7</a:t>
            </a:r>
            <a:r>
              <a:rPr b="0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  </a:t>
            </a:r>
            <a:r>
              <a:rPr b="1" lang="pt-BR" sz="1800" strike="noStrike" u="sng">
                <a:solidFill>
                  <a:srgbClr val="ff0000"/>
                </a:solidFill>
                <a:effectLst/>
                <a:uFillTx/>
                <a:latin typeface="Times New Roman"/>
              </a:rPr>
              <a:t>Moldagem e expansão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Times New Roman"/>
              </a:rPr>
              <a:t>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o desenho e tipo de matriz utilizada dão a forma ao produto final. A expansão e a velocidade de corte dão a configuração e tamanho ao produto. 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nodeType="clickEffect" fill="hold">
                      <p:stCondLst>
                        <p:cond delay="indefinite"/>
                      </p:stCondLst>
                      <p:childTnLst>
                        <p:par>
                          <p:cTn id="15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nodeType="clickEffect" fill="hold">
                      <p:stCondLst>
                        <p:cond delay="indefinite"/>
                      </p:stCondLst>
                      <p:childTnLst>
                        <p:par>
                          <p:cTn id="1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nodeType="clickEffect" fill="hold">
                      <p:stCondLst>
                        <p:cond delay="indefinite"/>
                      </p:stCondLst>
                      <p:childTnLst>
                        <p:par>
                          <p:cTn id="17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74" dur="2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nodeType="clickEffect" fill="hold">
                      <p:stCondLst>
                        <p:cond delay="indefinite"/>
                      </p:stCondLst>
                      <p:childTnLst>
                        <p:par>
                          <p:cTn id="17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79" dur="2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nodeType="clickEffect" fill="hold">
                      <p:stCondLst>
                        <p:cond delay="indefinite"/>
                      </p:stCondLst>
                      <p:childTnLst>
                        <p:par>
                          <p:cTn id="18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84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nodeType="clickEffect" fill="hold">
                      <p:stCondLst>
                        <p:cond delay="indefinite"/>
                      </p:stCondLst>
                      <p:childTnLst>
                        <p:par>
                          <p:cTn id="18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</p:pic>
      <p:sp>
        <p:nvSpPr>
          <p:cNvPr id="53" name="Texto explicativo em seta para a esquerda 1"/>
          <p:cNvSpPr/>
          <p:nvPr/>
        </p:nvSpPr>
        <p:spPr>
          <a:xfrm>
            <a:off x="3132000" y="2073240"/>
            <a:ext cx="5832720" cy="1322280"/>
          </a:xfrm>
          <a:prstGeom prst="leftArrowCallout">
            <a:avLst>
              <a:gd name="adj1" fmla="val 19372"/>
              <a:gd name="adj2" fmla="val 9685"/>
              <a:gd name="adj3" fmla="val 25057"/>
              <a:gd name="adj4" fmla="val 34767"/>
            </a:avLst>
          </a:prstGeom>
          <a:solidFill>
            <a:srgbClr val="33cccc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1991 </a:t>
            </a: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Wingdings"/>
                <a:ea typeface="Wingdings"/>
              </a:rPr>
              <a:t></a:t>
            </a: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Poliderivados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Wingdings"/>
                <a:ea typeface="Wingdings"/>
              </a:rPr>
              <a:t></a:t>
            </a: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 Koppol Films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000000"/>
              </a:buClr>
              <a:buSzPct val="60000"/>
              <a:buFont typeface="Wingdings" charset="2"/>
              <a:buChar char="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Arcor do Brasil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000000"/>
              </a:buClr>
              <a:buSzPct val="60000"/>
              <a:buFont typeface="Wingdings" charset="2"/>
              <a:buChar char="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Nechar alimentos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000000"/>
              </a:buClr>
              <a:buSzPct val="60000"/>
              <a:buFont typeface="Wingdings" charset="2"/>
              <a:buChar char="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Polibrasil Divisão Filmes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000000"/>
              </a:buClr>
              <a:buSzPct val="60000"/>
              <a:buFont typeface="Wingdings" charset="2"/>
              <a:buChar char="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Vitopel do Brasil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000000"/>
              </a:buClr>
              <a:buSzPct val="60000"/>
              <a:buFont typeface="Wingdings" charset="2"/>
              <a:buChar char="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 4"/>
          <p:cNvSpPr/>
          <p:nvPr/>
        </p:nvSpPr>
        <p:spPr>
          <a:xfrm>
            <a:off x="613800" y="189000"/>
            <a:ext cx="543852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Extrusão – Conhecendo Partes da Rosca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22" name="Picture 6" descr=""/>
          <p:cNvPicPr/>
          <p:nvPr/>
        </p:nvPicPr>
        <p:blipFill>
          <a:blip r:embed="rId1"/>
          <a:stretch/>
        </p:blipFill>
        <p:spPr>
          <a:xfrm>
            <a:off x="539640" y="765000"/>
            <a:ext cx="8209080" cy="76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3" name="Rectangle 7"/>
          <p:cNvSpPr/>
          <p:nvPr/>
        </p:nvSpPr>
        <p:spPr>
          <a:xfrm>
            <a:off x="545760" y="1628640"/>
            <a:ext cx="1897200" cy="2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figura 1 </a:t>
            </a: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– Rosca universal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24" name="Rectangle 9"/>
          <p:cNvSpPr/>
          <p:nvPr/>
        </p:nvSpPr>
        <p:spPr>
          <a:xfrm>
            <a:off x="395280" y="5445000"/>
            <a:ext cx="8424720" cy="11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figura 2 </a:t>
            </a: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– Rosca universal e cilindro. À esquerda nota-se a “garganta”, a passagem de material do funil para a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rosca. Bem à direita, a ponta da rosca e a extremidade do cilindro, onde deve ser montado um adaptador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para a matriz. O comprimento L da rosca é dividido em três seções, alimentação, compressão e dosagem. 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diâmetro D da rosca (não representado) é sempre o mesmo, pois é medido pelos filetes. O que varia, com as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seções é o diâmetro da raiz da rosca, e. por conseqüência, a profundidade do canal.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 = comprimento da rosca ; </a:t>
            </a:r>
            <a:r>
              <a:rPr b="0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Æ </a:t>
            </a: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= ângulo de inclinação do filete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 = largura do filete ; </a:t>
            </a:r>
            <a:r>
              <a:rPr b="0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 </a:t>
            </a:r>
            <a:r>
              <a:rPr b="0" i="1" lang="pt-BR" sz="1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=folga entre o filete e o cilindro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25" name="Text Box 13"/>
          <p:cNvSpPr/>
          <p:nvPr/>
        </p:nvSpPr>
        <p:spPr>
          <a:xfrm>
            <a:off x="3710160" y="4941720"/>
            <a:ext cx="61560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3b76"/>
                </a:solidFill>
                <a:effectLst/>
                <a:uFillTx/>
                <a:latin typeface="Verdana"/>
              </a:rPr>
              <a:t>Passo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26" name="Picture 11" descr=""/>
          <p:cNvPicPr/>
          <p:nvPr/>
        </p:nvPicPr>
        <p:blipFill>
          <a:blip r:embed="rId2"/>
          <a:stretch/>
        </p:blipFill>
        <p:spPr>
          <a:xfrm>
            <a:off x="541440" y="2060640"/>
            <a:ext cx="8278560" cy="312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7" name="Picture 12" descr=""/>
          <p:cNvPicPr/>
          <p:nvPr/>
        </p:nvPicPr>
        <p:blipFill>
          <a:blip r:embed="rId3"/>
          <a:stretch/>
        </p:blipFill>
        <p:spPr>
          <a:xfrm>
            <a:off x="1724040" y="2546280"/>
            <a:ext cx="5584680" cy="39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" dur="indefinite" restart="never" nodeType="tmRoot">
          <p:childTnLst>
            <p:seq>
              <p:cTn id="193" dur="indefinite" nodeType="mainSeq">
                <p:childTnLst>
                  <p:par>
                    <p:cTn id="194" nodeType="clickEffect" fill="hold">
                      <p:stCondLst>
                        <p:cond delay="indefinite"/>
                      </p:stCondLst>
                      <p:childTnLst>
                        <p:par>
                          <p:cTn id="1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nodeType="clickEffect" fill="hold">
                      <p:stCondLst>
                        <p:cond delay="indefinite"/>
                      </p:stCondLst>
                      <p:childTnLst>
                        <p:par>
                          <p:cTn id="20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nodeType="clickEffect" fill="hold">
                      <p:stCondLst>
                        <p:cond delay="indefinite"/>
                      </p:stCondLst>
                      <p:childTnLst>
                        <p:par>
                          <p:cTn id="2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14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aixaDeTexto 6"/>
          <p:cNvSpPr/>
          <p:nvPr/>
        </p:nvSpPr>
        <p:spPr>
          <a:xfrm>
            <a:off x="108000" y="3514680"/>
            <a:ext cx="8856720" cy="24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Rosca ou Parafuso plastificador</a:t>
            </a: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: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Fabricada em aços especiais, sua superfície recebe tratamentos (cromagem, nitretação e outros) para maior proteção contra corrosão e para diminuir seu coeficiente de atrito.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É colocada dentro do cilindro de aquecimento, com uma pequena folga (0,1mm) e acoplada a um eixo de transmissão da caixa de redução do motor elétrico de acionamento.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Existe uma infinidade de tipos (ou perfis) de rosca, cada uma com uma determinada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geometria, visando a otimização do processo para cada resina. Porém, a chamada </a:t>
            </a:r>
            <a:r>
              <a:rPr b="1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rosca universal </a:t>
            </a: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é o tipo mais utilizado, pois se adapta a várias resinas diferentes. Uma rosca universal divide-se em </a:t>
            </a:r>
            <a:r>
              <a:rPr b="1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três seções </a:t>
            </a: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distintas.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29" name="Picture 5" descr=""/>
          <p:cNvPicPr/>
          <p:nvPr/>
        </p:nvPicPr>
        <p:blipFill>
          <a:blip r:embed="rId1"/>
          <a:stretch/>
        </p:blipFill>
        <p:spPr>
          <a:xfrm>
            <a:off x="755640" y="692280"/>
            <a:ext cx="7058160" cy="200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5" descr=""/>
          <p:cNvPicPr/>
          <p:nvPr/>
        </p:nvPicPr>
        <p:blipFill>
          <a:blip r:embed="rId1"/>
          <a:stretch/>
        </p:blipFill>
        <p:spPr>
          <a:xfrm>
            <a:off x="839880" y="260280"/>
            <a:ext cx="7057800" cy="200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1" name="CaixaDeTexto 7"/>
          <p:cNvSpPr/>
          <p:nvPr/>
        </p:nvSpPr>
        <p:spPr>
          <a:xfrm>
            <a:off x="88920" y="2708280"/>
            <a:ext cx="8856720" cy="24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Alimentação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: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Nesta seção ocorre o transporte dos grãos para a zona de compressão, e em alguns casos, o início da plastificação do material.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Compreende aproximadamente 1/3 do comprimento total da rosca, variando esta medida segundo o fabricante do equipamento e o material processado. Esta região se encontra próxima à abertura de carga e tem os canais mais profundos em relação às demais seções.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Em alguns casos equipa-se a seção de alimentação da rosca com um sistema interno de resfriamento. Canais são perfurados paralelos ao eixo da mesma, permitindo a circulação de água resfriada. A função do sistema é manter a rosca fria para que o transporte de sólidos seja mais eficiente.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Em geral, quanto maior o comprimento desta região maior é a capacidade produtiva da máquina. A geometria do filete (largura e inclinação) também tem influência sobre a produtividade da máquina.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aixaDeTexto 3"/>
          <p:cNvSpPr/>
          <p:nvPr/>
        </p:nvSpPr>
        <p:spPr>
          <a:xfrm>
            <a:off x="179280" y="2395440"/>
            <a:ext cx="8856720" cy="17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Compressão 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</a:t>
            </a: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transição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):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É a seção onde ocorre a compressão e a total plastificação do material.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A profundidade dos canais é, na maioria dos casos, reduzida linearmente, desde 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profundidade da zona de alimentação até a zona de dosagem, causando um aumento de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pressão no material que está no canal. Então, através do atrito contra as paredes do cilindro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(aumentado pela pressão) e do aquecimento das resistências externas, o material é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plastificado.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O comprimento desta zona é de aproximadamente 1/4 do comprimento total.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33" name="CaixaDeTexto 4"/>
          <p:cNvSpPr/>
          <p:nvPr/>
        </p:nvSpPr>
        <p:spPr>
          <a:xfrm>
            <a:off x="179280" y="4811760"/>
            <a:ext cx="8785440" cy="15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Dosagem ou cocção 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</a:t>
            </a: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saída, homogeneização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):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Devido ao movimento espiral do material dentro do canal da rosca, o mesmo é misturado,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homogeneizando a temperatura e a distribuição de aditivos na massa polimérica. Por isso,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esta seção também pode ser chamada de seção de homogeneização.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• Torna o fluxo do material já plastificado mais uniforme, pois este sai muito turbulento da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zona anterior devido a compressão. Desta maneira, o fluxo chega ao final do extrusora mais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uniforme, sendo distribuído igualmente no cabeçote.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34" name="Picture 5" descr=""/>
          <p:cNvPicPr/>
          <p:nvPr/>
        </p:nvPicPr>
        <p:blipFill>
          <a:blip r:embed="rId1"/>
          <a:stretch/>
        </p:blipFill>
        <p:spPr>
          <a:xfrm>
            <a:off x="839880" y="260280"/>
            <a:ext cx="7057800" cy="200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nodeType="clickEffect" fill="hold">
                      <p:stCondLst>
                        <p:cond delay="indefinite"/>
                      </p:stCondLst>
                      <p:childTnLst>
                        <p:par>
                          <p:cTn id="2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1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2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4" descr=""/>
          <p:cNvPicPr/>
          <p:nvPr/>
        </p:nvPicPr>
        <p:blipFill>
          <a:blip r:embed="rId1"/>
          <a:stretch/>
        </p:blipFill>
        <p:spPr>
          <a:xfrm>
            <a:off x="5076720" y="3357720"/>
            <a:ext cx="3851280" cy="330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Picture 5" descr=""/>
          <p:cNvPicPr/>
          <p:nvPr/>
        </p:nvPicPr>
        <p:blipFill>
          <a:blip r:embed="rId2"/>
          <a:stretch/>
        </p:blipFill>
        <p:spPr>
          <a:xfrm>
            <a:off x="5076720" y="260280"/>
            <a:ext cx="3819600" cy="277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Picture 6" descr=""/>
          <p:cNvPicPr/>
          <p:nvPr/>
        </p:nvPicPr>
        <p:blipFill>
          <a:blip r:embed="rId3"/>
          <a:stretch/>
        </p:blipFill>
        <p:spPr>
          <a:xfrm>
            <a:off x="179280" y="260280"/>
            <a:ext cx="4608720" cy="279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Picture 7" descr=""/>
          <p:cNvPicPr/>
          <p:nvPr/>
        </p:nvPicPr>
        <p:blipFill>
          <a:blip r:embed="rId4"/>
          <a:stretch/>
        </p:blipFill>
        <p:spPr>
          <a:xfrm>
            <a:off x="179280" y="3357720"/>
            <a:ext cx="4608720" cy="331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icture 4" descr=""/>
          <p:cNvPicPr/>
          <p:nvPr/>
        </p:nvPicPr>
        <p:blipFill>
          <a:blip r:embed="rId1"/>
          <a:stretch/>
        </p:blipFill>
        <p:spPr>
          <a:xfrm>
            <a:off x="1116000" y="549360"/>
            <a:ext cx="6840720" cy="603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4" descr=""/>
          <p:cNvPicPr/>
          <p:nvPr/>
        </p:nvPicPr>
        <p:blipFill>
          <a:blip r:embed="rId1"/>
          <a:stretch/>
        </p:blipFill>
        <p:spPr>
          <a:xfrm>
            <a:off x="1042920" y="765000"/>
            <a:ext cx="7201080" cy="568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4" descr=""/>
          <p:cNvPicPr/>
          <p:nvPr/>
        </p:nvPicPr>
        <p:blipFill>
          <a:blip r:embed="rId1"/>
          <a:stretch/>
        </p:blipFill>
        <p:spPr>
          <a:xfrm>
            <a:off x="971640" y="549360"/>
            <a:ext cx="5535360" cy="36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2" name="Rectangle 5"/>
          <p:cNvSpPr/>
          <p:nvPr/>
        </p:nvSpPr>
        <p:spPr>
          <a:xfrm>
            <a:off x="900000" y="189000"/>
            <a:ext cx="66963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Misturadores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971640" y="4365720"/>
            <a:ext cx="5391000" cy="92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Picture 7" descr=""/>
          <p:cNvPicPr/>
          <p:nvPr/>
        </p:nvPicPr>
        <p:blipFill>
          <a:blip r:embed="rId3"/>
          <a:stretch/>
        </p:blipFill>
        <p:spPr>
          <a:xfrm>
            <a:off x="971640" y="5300640"/>
            <a:ext cx="5400720" cy="828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ctangle 4"/>
          <p:cNvSpPr/>
          <p:nvPr/>
        </p:nvSpPr>
        <p:spPr>
          <a:xfrm>
            <a:off x="900000" y="404640"/>
            <a:ext cx="6696360" cy="207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Extrusão com dupla rosca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correspondem a 10% dos processos de extrusão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materiais de difícil processamento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preparação de composto (compostagem):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Excelente poder de mistura X produtividade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46" name="Rectangle 6"/>
          <p:cNvSpPr/>
          <p:nvPr/>
        </p:nvSpPr>
        <p:spPr>
          <a:xfrm>
            <a:off x="684360" y="3645000"/>
            <a:ext cx="2519280" cy="22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Co-rotacional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Contra-rotacional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447" name="Picture 7" descr=""/>
          <p:cNvPicPr/>
          <p:nvPr/>
        </p:nvPicPr>
        <p:blipFill>
          <a:blip r:embed="rId1"/>
          <a:stretch/>
        </p:blipFill>
        <p:spPr>
          <a:xfrm>
            <a:off x="3708360" y="3645000"/>
            <a:ext cx="4675320" cy="293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4"/>
          <p:cNvSpPr/>
          <p:nvPr/>
        </p:nvSpPr>
        <p:spPr>
          <a:xfrm>
            <a:off x="755640" y="620640"/>
            <a:ext cx="8137440" cy="55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Extrusão com dupla rosca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A) Extrusoras Co-rotantes (co-rotacional)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Maior ação de mistura – alternância de fluxo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Maior quantidade de material é exposta as paredes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aquecidas do barril em função do fundido polimérico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contornar todo o canal.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Maior produtividade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Maior controle de temperatura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- Auto-limpante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ffffff"/>
              </a:buClr>
              <a:buSzPct val="60000"/>
              <a:buFont typeface="Verdana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Articulada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ffffff"/>
              </a:buClr>
              <a:buSzPct val="60000"/>
              <a:buFont typeface="Verdana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ffffff"/>
              </a:buClr>
              <a:buSzPct val="60000"/>
              <a:buFont typeface="Verdana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buClr>
                <a:srgbClr val="ffffff"/>
              </a:buClr>
              <a:buSzPct val="60000"/>
              <a:buFont typeface="Verdana"/>
              <a:buChar char="-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Alta eficiência + Aq. térmico rápido + Auto - limpante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  de mistura               e uniforme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49" name="Rectangle 5"/>
          <p:cNvSpPr/>
          <p:nvPr/>
        </p:nvSpPr>
        <p:spPr>
          <a:xfrm>
            <a:off x="684360" y="4941720"/>
            <a:ext cx="1942920" cy="863640"/>
          </a:xfrm>
          <a:prstGeom prst="rect">
            <a:avLst/>
          </a:prstGeom>
          <a:noFill/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50" name="Rectangle 7"/>
          <p:cNvSpPr/>
          <p:nvPr/>
        </p:nvSpPr>
        <p:spPr>
          <a:xfrm>
            <a:off x="2916360" y="4941720"/>
            <a:ext cx="2376360" cy="863640"/>
          </a:xfrm>
          <a:prstGeom prst="rect">
            <a:avLst/>
          </a:prstGeom>
          <a:noFill/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51" name="Rectangle 8"/>
          <p:cNvSpPr/>
          <p:nvPr/>
        </p:nvSpPr>
        <p:spPr>
          <a:xfrm>
            <a:off x="5580000" y="4941720"/>
            <a:ext cx="2016360" cy="863640"/>
          </a:xfrm>
          <a:prstGeom prst="rect">
            <a:avLst/>
          </a:prstGeom>
          <a:noFill/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4" descr=""/>
          <p:cNvPicPr/>
          <p:nvPr/>
        </p:nvPicPr>
        <p:blipFill>
          <a:blip r:embed="rId1"/>
          <a:stretch/>
        </p:blipFill>
        <p:spPr>
          <a:xfrm>
            <a:off x="826920" y="1557360"/>
            <a:ext cx="7667640" cy="466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3" name="Rectangle 5"/>
          <p:cNvSpPr/>
          <p:nvPr/>
        </p:nvSpPr>
        <p:spPr>
          <a:xfrm>
            <a:off x="757440" y="549360"/>
            <a:ext cx="357588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Extrusão com dupla rosca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2" descr=""/>
          <p:cNvPicPr/>
          <p:nvPr/>
        </p:nvPicPr>
        <p:blipFill>
          <a:blip r:embed="rId1"/>
          <a:stretch/>
        </p:blipFill>
        <p:spPr>
          <a:xfrm>
            <a:off x="457200" y="3786120"/>
            <a:ext cx="8280360" cy="295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Picture 3" descr=""/>
          <p:cNvPicPr/>
          <p:nvPr/>
        </p:nvPicPr>
        <p:blipFill>
          <a:blip r:embed="rId2"/>
          <a:stretch/>
        </p:blipFill>
        <p:spPr>
          <a:xfrm>
            <a:off x="457200" y="476280"/>
            <a:ext cx="8278920" cy="312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Picture 4" descr=""/>
          <p:cNvPicPr/>
          <p:nvPr/>
        </p:nvPicPr>
        <p:blipFill>
          <a:blip r:embed="rId3"/>
          <a:stretch/>
        </p:blipFill>
        <p:spPr>
          <a:xfrm>
            <a:off x="1508040" y="836640"/>
            <a:ext cx="5585040" cy="396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7" name="CaixaDeTexto 3"/>
          <p:cNvSpPr/>
          <p:nvPr/>
        </p:nvSpPr>
        <p:spPr>
          <a:xfrm>
            <a:off x="1619280" y="0"/>
            <a:ext cx="640872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Linha 4 roscas universais- Barmag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" descr=""/>
          <p:cNvPicPr/>
          <p:nvPr/>
        </p:nvPicPr>
        <p:blipFill>
          <a:blip r:embed="rId1"/>
          <a:stretch/>
        </p:blipFill>
        <p:spPr>
          <a:xfrm>
            <a:off x="250920" y="765000"/>
            <a:ext cx="8642160" cy="583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CaixaDeTexto 7"/>
          <p:cNvSpPr/>
          <p:nvPr/>
        </p:nvSpPr>
        <p:spPr>
          <a:xfrm>
            <a:off x="179280" y="189000"/>
            <a:ext cx="871380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Linha 5 Dupla rosca segmentada co-rotacional - Berstorff</a:t>
            </a:r>
            <a:endParaRPr b="0" lang="en-CA" sz="2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icture 4" descr=""/>
          <p:cNvPicPr/>
          <p:nvPr/>
        </p:nvPicPr>
        <p:blipFill>
          <a:blip r:embed="rId1"/>
          <a:stretch/>
        </p:blipFill>
        <p:spPr>
          <a:xfrm>
            <a:off x="179280" y="301680"/>
            <a:ext cx="8640720" cy="629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AutoShape 3" descr="Diagonal para cima clara"/>
          <p:cNvSpPr/>
          <p:nvPr/>
        </p:nvSpPr>
        <p:spPr>
          <a:xfrm>
            <a:off x="4191120" y="1371600"/>
            <a:ext cx="1676160" cy="685800"/>
          </a:xfrm>
          <a:prstGeom prst="flowChartMerge">
            <a:avLst/>
          </a:prstGeom>
          <a:blipFill rotWithShape="0">
            <a:blip r:embed="rId1"/>
            <a:srcRect/>
            <a:tile tx="0" ty="0" sx="100000" sy="100000" algn="ctr"/>
          </a:blip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2" name="Rectangle 4"/>
          <p:cNvSpPr/>
          <p:nvPr/>
        </p:nvSpPr>
        <p:spPr>
          <a:xfrm>
            <a:off x="1886040" y="3521160"/>
            <a:ext cx="75276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Alimentação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3" name="Rectangle 5"/>
          <p:cNvSpPr/>
          <p:nvPr/>
        </p:nvSpPr>
        <p:spPr>
          <a:xfrm>
            <a:off x="1096920" y="4894200"/>
            <a:ext cx="75276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Alimentação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4" name="Rectangle 6"/>
          <p:cNvSpPr/>
          <p:nvPr/>
        </p:nvSpPr>
        <p:spPr>
          <a:xfrm>
            <a:off x="4694400" y="1455840"/>
            <a:ext cx="75276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Alimentação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5" name="Rectangle 7"/>
          <p:cNvSpPr/>
          <p:nvPr/>
        </p:nvSpPr>
        <p:spPr>
          <a:xfrm>
            <a:off x="2129400" y="638280"/>
            <a:ext cx="435312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</a:t>
            </a:r>
            <a:r>
              <a:rPr b="1" lang="pt-BR" sz="17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COEXTRUSÃO - ESQUEMA GERAL</a:t>
            </a:r>
            <a:r>
              <a:rPr b="1" lang="pt-BR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</a:t>
            </a:r>
            <a:endParaRPr b="0" lang="en-CA" sz="17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6" name="Rectangle 8"/>
          <p:cNvSpPr/>
          <p:nvPr/>
        </p:nvSpPr>
        <p:spPr>
          <a:xfrm>
            <a:off x="2220840" y="866880"/>
            <a:ext cx="4027680" cy="27000"/>
          </a:xfrm>
          <a:prstGeom prst="rect">
            <a:avLst/>
          </a:prstGeom>
          <a:solidFill>
            <a:srgbClr val="000000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19800" bIns="-1980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7" name="Rectangle 9"/>
          <p:cNvSpPr/>
          <p:nvPr/>
        </p:nvSpPr>
        <p:spPr>
          <a:xfrm>
            <a:off x="2111400" y="2203560"/>
            <a:ext cx="3165480" cy="377640"/>
          </a:xfrm>
          <a:prstGeom prst="rect">
            <a:avLst/>
          </a:prstGeom>
          <a:solidFill>
            <a:srgbClr val="ffffff"/>
          </a:solidFill>
          <a:ln cap="rnd" w="30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8" name="Rectangle 10"/>
          <p:cNvSpPr/>
          <p:nvPr/>
        </p:nvSpPr>
        <p:spPr>
          <a:xfrm>
            <a:off x="3699000" y="2220840"/>
            <a:ext cx="60120" cy="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69" name="Rectangle 11"/>
          <p:cNvSpPr/>
          <p:nvPr/>
        </p:nvSpPr>
        <p:spPr>
          <a:xfrm>
            <a:off x="2946600" y="2370240"/>
            <a:ext cx="148356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EXTRUSORA DE FUSÃO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0" name="Rectangle 12"/>
          <p:cNvSpPr/>
          <p:nvPr/>
        </p:nvSpPr>
        <p:spPr>
          <a:xfrm>
            <a:off x="2181240" y="2581200"/>
            <a:ext cx="71280" cy="35244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92500" lnSpcReduction="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1" name="Rectangle 13"/>
          <p:cNvSpPr/>
          <p:nvPr/>
        </p:nvSpPr>
        <p:spPr>
          <a:xfrm>
            <a:off x="2151000" y="2906640"/>
            <a:ext cx="3818160" cy="422280"/>
          </a:xfrm>
          <a:prstGeom prst="rect">
            <a:avLst/>
          </a:prstGeom>
          <a:solidFill>
            <a:srgbClr val="ffffff"/>
          </a:solidFill>
          <a:ln cap="rnd" w="30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2" name="Rectangle 14"/>
          <p:cNvSpPr/>
          <p:nvPr/>
        </p:nvSpPr>
        <p:spPr>
          <a:xfrm>
            <a:off x="4070520" y="2924280"/>
            <a:ext cx="60120" cy="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3" name="Rectangle 15"/>
          <p:cNvSpPr/>
          <p:nvPr/>
        </p:nvSpPr>
        <p:spPr>
          <a:xfrm>
            <a:off x="3260160" y="3075120"/>
            <a:ext cx="161712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EXTRUSORA DE MISTURA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4" name="Rectangle 16"/>
          <p:cNvSpPr/>
          <p:nvPr/>
        </p:nvSpPr>
        <p:spPr>
          <a:xfrm>
            <a:off x="6934320" y="3338640"/>
            <a:ext cx="561960" cy="3506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85000" lnSpcReduction="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5" name="Rectangle 17"/>
          <p:cNvSpPr/>
          <p:nvPr/>
        </p:nvSpPr>
        <p:spPr>
          <a:xfrm>
            <a:off x="7215120" y="3346560"/>
            <a:ext cx="60480" cy="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6" name="Rectangle 18"/>
          <p:cNvSpPr/>
          <p:nvPr/>
        </p:nvSpPr>
        <p:spPr>
          <a:xfrm>
            <a:off x="6934680" y="3429000"/>
            <a:ext cx="52776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FILTRO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7" name="Rectangle 19"/>
          <p:cNvSpPr/>
          <p:nvPr/>
        </p:nvSpPr>
        <p:spPr>
          <a:xfrm>
            <a:off x="5969160" y="3048120"/>
            <a:ext cx="1276200" cy="79200"/>
          </a:xfrm>
          <a:prstGeom prst="rect">
            <a:avLst/>
          </a:prstGeom>
          <a:solidFill>
            <a:srgbClr val="ffcc6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32400" bIns="3240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8" name="Rectangle 20"/>
          <p:cNvSpPr/>
          <p:nvPr/>
        </p:nvSpPr>
        <p:spPr>
          <a:xfrm>
            <a:off x="7155000" y="3135240"/>
            <a:ext cx="90360" cy="20340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4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79" name="Rectangle 21"/>
          <p:cNvSpPr/>
          <p:nvPr/>
        </p:nvSpPr>
        <p:spPr>
          <a:xfrm>
            <a:off x="6973920" y="3855960"/>
            <a:ext cx="452520" cy="57312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0" name="Rectangle 22"/>
          <p:cNvSpPr/>
          <p:nvPr/>
        </p:nvSpPr>
        <p:spPr>
          <a:xfrm>
            <a:off x="7194600" y="3865680"/>
            <a:ext cx="60120" cy="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1" name="Rectangle 23"/>
          <p:cNvSpPr/>
          <p:nvPr/>
        </p:nvSpPr>
        <p:spPr>
          <a:xfrm>
            <a:off x="7064280" y="4024440"/>
            <a:ext cx="24660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DIE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2" name="Rectangle 24"/>
          <p:cNvSpPr/>
          <p:nvPr/>
        </p:nvSpPr>
        <p:spPr>
          <a:xfrm>
            <a:off x="1990800" y="4446720"/>
            <a:ext cx="2330280" cy="288720"/>
          </a:xfrm>
          <a:prstGeom prst="rect">
            <a:avLst/>
          </a:prstGeom>
          <a:solidFill>
            <a:srgbClr val="ffffff"/>
          </a:solidFill>
          <a:ln cap="rnd" w="30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625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3" name="Rectangle 25"/>
          <p:cNvSpPr/>
          <p:nvPr/>
        </p:nvSpPr>
        <p:spPr>
          <a:xfrm>
            <a:off x="2615760" y="4489560"/>
            <a:ext cx="10900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COEXTRUSORA 1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4" name="Rectangle 26"/>
          <p:cNvSpPr/>
          <p:nvPr/>
        </p:nvSpPr>
        <p:spPr>
          <a:xfrm>
            <a:off x="2001960" y="5334120"/>
            <a:ext cx="2319120" cy="298440"/>
          </a:xfrm>
          <a:prstGeom prst="rect">
            <a:avLst/>
          </a:prstGeom>
          <a:solidFill>
            <a:srgbClr val="ffffff"/>
          </a:solidFill>
          <a:ln cap="rnd" w="30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5" name="Rectangle 27"/>
          <p:cNvSpPr/>
          <p:nvPr/>
        </p:nvSpPr>
        <p:spPr>
          <a:xfrm>
            <a:off x="2625120" y="5403960"/>
            <a:ext cx="10900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COEXTRUSORA 2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6" name="Rectangle 28"/>
          <p:cNvSpPr/>
          <p:nvPr/>
        </p:nvSpPr>
        <p:spPr>
          <a:xfrm>
            <a:off x="4854600" y="4454640"/>
            <a:ext cx="561960" cy="28080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625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7" name="Rectangle 29"/>
          <p:cNvSpPr/>
          <p:nvPr/>
        </p:nvSpPr>
        <p:spPr>
          <a:xfrm>
            <a:off x="4878000" y="4489560"/>
            <a:ext cx="51372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BOMBA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8" name="Rectangle 30"/>
          <p:cNvSpPr/>
          <p:nvPr/>
        </p:nvSpPr>
        <p:spPr>
          <a:xfrm>
            <a:off x="4843440" y="5351400"/>
            <a:ext cx="563760" cy="2732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625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89" name="Rectangle 31"/>
          <p:cNvSpPr/>
          <p:nvPr/>
        </p:nvSpPr>
        <p:spPr>
          <a:xfrm>
            <a:off x="4878000" y="5425920"/>
            <a:ext cx="51372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BOMBA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0" name="Rectangle 32"/>
          <p:cNvSpPr/>
          <p:nvPr/>
        </p:nvSpPr>
        <p:spPr>
          <a:xfrm>
            <a:off x="5425920" y="4560840"/>
            <a:ext cx="1689120" cy="6984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23040" bIns="2304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1" name="Rectangle 33"/>
          <p:cNvSpPr/>
          <p:nvPr/>
        </p:nvSpPr>
        <p:spPr>
          <a:xfrm>
            <a:off x="7054920" y="4437000"/>
            <a:ext cx="60120" cy="13176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2" name="Rectangle 34"/>
          <p:cNvSpPr/>
          <p:nvPr/>
        </p:nvSpPr>
        <p:spPr>
          <a:xfrm>
            <a:off x="4321080" y="4560840"/>
            <a:ext cx="533520" cy="4284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3960" bIns="-396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3" name="Rectangle 35"/>
          <p:cNvSpPr/>
          <p:nvPr/>
        </p:nvSpPr>
        <p:spPr>
          <a:xfrm>
            <a:off x="4332240" y="5457960"/>
            <a:ext cx="492120" cy="4284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3960" bIns="-396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4" name="Rectangle 36"/>
          <p:cNvSpPr/>
          <p:nvPr/>
        </p:nvSpPr>
        <p:spPr>
          <a:xfrm>
            <a:off x="5416560" y="5465880"/>
            <a:ext cx="1949400" cy="6984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23040" bIns="2304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5" name="Rectangle 37"/>
          <p:cNvSpPr/>
          <p:nvPr/>
        </p:nvSpPr>
        <p:spPr>
          <a:xfrm>
            <a:off x="7296120" y="4437000"/>
            <a:ext cx="69840" cy="10288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6" name="Rectangle 38"/>
          <p:cNvSpPr/>
          <p:nvPr/>
        </p:nvSpPr>
        <p:spPr>
          <a:xfrm>
            <a:off x="7155000" y="3689280"/>
            <a:ext cx="81000" cy="15876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7" name="Rectangle 39"/>
          <p:cNvSpPr/>
          <p:nvPr/>
        </p:nvSpPr>
        <p:spPr>
          <a:xfrm>
            <a:off x="4876920" y="2057400"/>
            <a:ext cx="304560" cy="14616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25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8" name="Rectangle 40"/>
          <p:cNvSpPr/>
          <p:nvPr/>
        </p:nvSpPr>
        <p:spPr>
          <a:xfrm>
            <a:off x="5778360" y="4454640"/>
            <a:ext cx="522360" cy="2984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499" name="Rectangle 41"/>
          <p:cNvSpPr/>
          <p:nvPr/>
        </p:nvSpPr>
        <p:spPr>
          <a:xfrm>
            <a:off x="5791680" y="4511520"/>
            <a:ext cx="4924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FILTRO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0" name="Rectangle 42"/>
          <p:cNvSpPr/>
          <p:nvPr/>
        </p:nvSpPr>
        <p:spPr>
          <a:xfrm>
            <a:off x="5791320" y="5334120"/>
            <a:ext cx="519120" cy="30456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1" name="Rectangle 43"/>
          <p:cNvSpPr/>
          <p:nvPr/>
        </p:nvSpPr>
        <p:spPr>
          <a:xfrm>
            <a:off x="5791680" y="5403960"/>
            <a:ext cx="4924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FILTRO</a:t>
            </a:r>
            <a:endParaRPr b="0" lang="en-CA" sz="1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2" name="Rectangle 44"/>
          <p:cNvSpPr/>
          <p:nvPr/>
        </p:nvSpPr>
        <p:spPr>
          <a:xfrm>
            <a:off x="5950080" y="1905120"/>
            <a:ext cx="371520" cy="29052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625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3" name="Rectangle 45"/>
          <p:cNvSpPr/>
          <p:nvPr/>
        </p:nvSpPr>
        <p:spPr>
          <a:xfrm>
            <a:off x="5950080" y="2529000"/>
            <a:ext cx="360360" cy="29052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625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4" name="Line 46"/>
          <p:cNvSpPr/>
          <p:nvPr/>
        </p:nvSpPr>
        <p:spPr>
          <a:xfrm>
            <a:off x="5265720" y="2352600"/>
            <a:ext cx="893880" cy="1800"/>
          </a:xfrm>
          <a:prstGeom prst="line">
            <a:avLst/>
          </a:prstGeom>
          <a:ln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5" name="Line 47"/>
          <p:cNvSpPr/>
          <p:nvPr/>
        </p:nvSpPr>
        <p:spPr>
          <a:xfrm>
            <a:off x="6159600" y="2195640"/>
            <a:ext cx="1440" cy="325440"/>
          </a:xfrm>
          <a:prstGeom prst="line">
            <a:avLst/>
          </a:prstGeom>
          <a:ln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6" name="Rectangle 48"/>
          <p:cNvSpPr/>
          <p:nvPr/>
        </p:nvSpPr>
        <p:spPr>
          <a:xfrm>
            <a:off x="1438200" y="2941560"/>
            <a:ext cx="362160" cy="3002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7" name="Line 49"/>
          <p:cNvSpPr/>
          <p:nvPr/>
        </p:nvSpPr>
        <p:spPr>
          <a:xfrm>
            <a:off x="1800360" y="3092400"/>
            <a:ext cx="350640" cy="1800"/>
          </a:xfrm>
          <a:prstGeom prst="line">
            <a:avLst/>
          </a:prstGeom>
          <a:ln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8" name="Rectangle 50"/>
          <p:cNvSpPr/>
          <p:nvPr/>
        </p:nvSpPr>
        <p:spPr>
          <a:xfrm>
            <a:off x="1438200" y="4437000"/>
            <a:ext cx="362160" cy="2984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09" name="Rectangle 51"/>
          <p:cNvSpPr/>
          <p:nvPr/>
        </p:nvSpPr>
        <p:spPr>
          <a:xfrm>
            <a:off x="1438200" y="5334120"/>
            <a:ext cx="362160" cy="298440"/>
          </a:xfrm>
          <a:prstGeom prst="rect">
            <a:avLst/>
          </a:prstGeom>
          <a:solidFill>
            <a:srgbClr val="ffffff"/>
          </a:solidFill>
          <a:ln cap="rnd"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70000" lnSpcReduction="1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0" name="Line 52"/>
          <p:cNvSpPr/>
          <p:nvPr/>
        </p:nvSpPr>
        <p:spPr>
          <a:xfrm>
            <a:off x="1800360" y="4586400"/>
            <a:ext cx="180720" cy="1440"/>
          </a:xfrm>
          <a:prstGeom prst="line">
            <a:avLst/>
          </a:prstGeom>
          <a:ln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360" bIns="-4536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1" name="Line 53"/>
          <p:cNvSpPr/>
          <p:nvPr/>
        </p:nvSpPr>
        <p:spPr>
          <a:xfrm>
            <a:off x="1790640" y="5483160"/>
            <a:ext cx="190440" cy="1800"/>
          </a:xfrm>
          <a:prstGeom prst="line">
            <a:avLst/>
          </a:prstGeom>
          <a:ln w="205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2" name="Freeform 54"/>
          <p:cNvSpPr/>
          <p:nvPr/>
        </p:nvSpPr>
        <p:spPr>
          <a:xfrm>
            <a:off x="1508040" y="5396040"/>
            <a:ext cx="222480" cy="156960"/>
          </a:xfrm>
          <a:custGeom>
            <a:avLst/>
            <a:gdLst>
              <a:gd name="GluePoint1X" fmla="*/ 2147483647 w 140"/>
              <a:gd name="GluePoint1Y" fmla="*/ 0 h 99"/>
              <a:gd name="GluePoint2X" fmla="*/ 0 w 140"/>
              <a:gd name="GluePoint2Y" fmla="*/ 2147483647 h 99"/>
              <a:gd name="GluePoint3X" fmla="*/ 2147483647 w 140"/>
              <a:gd name="GluePoint3Y" fmla="*/ 2147483647 h 99"/>
              <a:gd name="GluePoint4X" fmla="*/ 2147483647 w 140"/>
              <a:gd name="GluePoint4Y" fmla="*/ 2147483647 h 99"/>
              <a:gd name="GluePoint5X" fmla="*/ 2147483647 w 140"/>
              <a:gd name="GluePoint5Y" fmla="*/ 2147483647 h 99"/>
              <a:gd name="GluePoint6X" fmla="*/ 2147483647 w 140"/>
              <a:gd name="GluePoint6Y" fmla="*/ 2147483647 h 99"/>
              <a:gd name="GluePoint7X" fmla="*/ 2147483647 w 140"/>
              <a:gd name="GluePoint7Y" fmla="*/ 2147483647 h 99"/>
              <a:gd name="GluePoint8X" fmla="*/ 2147483647 w 140"/>
              <a:gd name="GluePoint8Y" fmla="*/ 2147483647 h 99"/>
              <a:gd name="GluePoint9X" fmla="*/ 2147483647 w 140"/>
              <a:gd name="GluePoint9Y" fmla="*/ 2147483647 h 99"/>
              <a:gd name="GluePoint10X" fmla="*/ 2147483647 w 140"/>
              <a:gd name="GluePoint10Y" fmla="*/ 2147483647 h 99"/>
              <a:gd name="GluePoint11X" fmla="*/ 2147483647 w 140"/>
              <a:gd name="GluePoint11Y" fmla="*/ 2147483647 h 99"/>
              <a:gd name="GluePoint12X" fmla="*/ 2147483647 w 140"/>
              <a:gd name="GluePoint12Y" fmla="*/ 0 h 9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l" t="t" r="r" b="b"/>
            <a:pathLst>
              <a:path w="140" h="99">
                <a:moveTo>
                  <a:pt x="57" y="0"/>
                </a:moveTo>
                <a:lnTo>
                  <a:pt x="0" y="16"/>
                </a:lnTo>
                <a:lnTo>
                  <a:pt x="51" y="39"/>
                </a:lnTo>
                <a:lnTo>
                  <a:pt x="32" y="44"/>
                </a:lnTo>
                <a:lnTo>
                  <a:pt x="76" y="66"/>
                </a:lnTo>
                <a:lnTo>
                  <a:pt x="64" y="66"/>
                </a:lnTo>
                <a:lnTo>
                  <a:pt x="140" y="99"/>
                </a:lnTo>
                <a:lnTo>
                  <a:pt x="95" y="61"/>
                </a:lnTo>
                <a:lnTo>
                  <a:pt x="108" y="55"/>
                </a:lnTo>
                <a:lnTo>
                  <a:pt x="70" y="33"/>
                </a:lnTo>
                <a:lnTo>
                  <a:pt x="83" y="27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3" name="Freeform 55"/>
          <p:cNvSpPr/>
          <p:nvPr/>
        </p:nvSpPr>
        <p:spPr>
          <a:xfrm>
            <a:off x="1488960" y="4516560"/>
            <a:ext cx="220680" cy="158760"/>
          </a:xfrm>
          <a:custGeom>
            <a:avLst/>
            <a:gdLst>
              <a:gd name="GluePoint1X" fmla="*/ 2147483647 w 139"/>
              <a:gd name="GluePoint1Y" fmla="*/ 0 h 100"/>
              <a:gd name="GluePoint2X" fmla="*/ 0 w 139"/>
              <a:gd name="GluePoint2Y" fmla="*/ 2147483647 h 100"/>
              <a:gd name="GluePoint3X" fmla="*/ 2147483647 w 139"/>
              <a:gd name="GluePoint3Y" fmla="*/ 2147483647 h 100"/>
              <a:gd name="GluePoint4X" fmla="*/ 2147483647 w 139"/>
              <a:gd name="GluePoint4Y" fmla="*/ 2147483647 h 100"/>
              <a:gd name="GluePoint5X" fmla="*/ 2147483647 w 139"/>
              <a:gd name="GluePoint5Y" fmla="*/ 2147483647 h 100"/>
              <a:gd name="GluePoint6X" fmla="*/ 2147483647 w 139"/>
              <a:gd name="GluePoint6Y" fmla="*/ 2147483647 h 100"/>
              <a:gd name="GluePoint7X" fmla="*/ 2147483647 w 139"/>
              <a:gd name="GluePoint7Y" fmla="*/ 2147483647 h 100"/>
              <a:gd name="GluePoint8X" fmla="*/ 2147483647 w 139"/>
              <a:gd name="GluePoint8Y" fmla="*/ 2147483647 h 100"/>
              <a:gd name="GluePoint9X" fmla="*/ 2147483647 w 139"/>
              <a:gd name="GluePoint9Y" fmla="*/ 2147483647 h 100"/>
              <a:gd name="GluePoint10X" fmla="*/ 2147483647 w 139"/>
              <a:gd name="GluePoint10Y" fmla="*/ 2147483647 h 100"/>
              <a:gd name="GluePoint11X" fmla="*/ 2147483647 w 139"/>
              <a:gd name="GluePoint11Y" fmla="*/ 2147483647 h 100"/>
              <a:gd name="GluePoint12X" fmla="*/ 2147483647 w 139"/>
              <a:gd name="GluePoint12Y" fmla="*/ 0 h 1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l" t="t" r="r" b="b"/>
            <a:pathLst>
              <a:path w="139" h="100">
                <a:moveTo>
                  <a:pt x="57" y="0"/>
                </a:moveTo>
                <a:lnTo>
                  <a:pt x="0" y="17"/>
                </a:lnTo>
                <a:lnTo>
                  <a:pt x="50" y="39"/>
                </a:lnTo>
                <a:lnTo>
                  <a:pt x="31" y="44"/>
                </a:lnTo>
                <a:lnTo>
                  <a:pt x="76" y="66"/>
                </a:lnTo>
                <a:lnTo>
                  <a:pt x="63" y="66"/>
                </a:lnTo>
                <a:lnTo>
                  <a:pt x="139" y="100"/>
                </a:lnTo>
                <a:lnTo>
                  <a:pt x="95" y="61"/>
                </a:lnTo>
                <a:lnTo>
                  <a:pt x="107" y="55"/>
                </a:lnTo>
                <a:lnTo>
                  <a:pt x="69" y="33"/>
                </a:lnTo>
                <a:lnTo>
                  <a:pt x="82" y="28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4" name="Freeform 56"/>
          <p:cNvSpPr/>
          <p:nvPr/>
        </p:nvSpPr>
        <p:spPr>
          <a:xfrm>
            <a:off x="6029280" y="1984320"/>
            <a:ext cx="220680" cy="157320"/>
          </a:xfrm>
          <a:custGeom>
            <a:avLst/>
            <a:gdLst>
              <a:gd name="GluePoint1X" fmla="*/ 2147483647 w 139"/>
              <a:gd name="GluePoint1Y" fmla="*/ 0 h 99"/>
              <a:gd name="GluePoint2X" fmla="*/ 0 w 139"/>
              <a:gd name="GluePoint2Y" fmla="*/ 2147483647 h 99"/>
              <a:gd name="GluePoint3X" fmla="*/ 2147483647 w 139"/>
              <a:gd name="GluePoint3Y" fmla="*/ 2147483647 h 99"/>
              <a:gd name="GluePoint4X" fmla="*/ 2147483647 w 139"/>
              <a:gd name="GluePoint4Y" fmla="*/ 2147483647 h 99"/>
              <a:gd name="GluePoint5X" fmla="*/ 2147483647 w 139"/>
              <a:gd name="GluePoint5Y" fmla="*/ 2147483647 h 99"/>
              <a:gd name="GluePoint6X" fmla="*/ 2147483647 w 139"/>
              <a:gd name="GluePoint6Y" fmla="*/ 2147483647 h 99"/>
              <a:gd name="GluePoint7X" fmla="*/ 2147483647 w 139"/>
              <a:gd name="GluePoint7Y" fmla="*/ 2147483647 h 99"/>
              <a:gd name="GluePoint8X" fmla="*/ 2147483647 w 139"/>
              <a:gd name="GluePoint8Y" fmla="*/ 2147483647 h 99"/>
              <a:gd name="GluePoint9X" fmla="*/ 2147483647 w 139"/>
              <a:gd name="GluePoint9Y" fmla="*/ 2147483647 h 99"/>
              <a:gd name="GluePoint10X" fmla="*/ 2147483647 w 139"/>
              <a:gd name="GluePoint10Y" fmla="*/ 2147483647 h 99"/>
              <a:gd name="GluePoint11X" fmla="*/ 2147483647 w 139"/>
              <a:gd name="GluePoint11Y" fmla="*/ 2147483647 h 99"/>
              <a:gd name="GluePoint12X" fmla="*/ 2147483647 w 139"/>
              <a:gd name="GluePoint12Y" fmla="*/ 0 h 9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l" t="t" r="r" b="b"/>
            <a:pathLst>
              <a:path w="139" h="99">
                <a:moveTo>
                  <a:pt x="57" y="0"/>
                </a:moveTo>
                <a:lnTo>
                  <a:pt x="0" y="16"/>
                </a:lnTo>
                <a:lnTo>
                  <a:pt x="51" y="38"/>
                </a:lnTo>
                <a:lnTo>
                  <a:pt x="32" y="44"/>
                </a:lnTo>
                <a:lnTo>
                  <a:pt x="76" y="66"/>
                </a:lnTo>
                <a:lnTo>
                  <a:pt x="63" y="66"/>
                </a:lnTo>
                <a:lnTo>
                  <a:pt x="139" y="99"/>
                </a:lnTo>
                <a:lnTo>
                  <a:pt x="95" y="61"/>
                </a:lnTo>
                <a:lnTo>
                  <a:pt x="108" y="55"/>
                </a:lnTo>
                <a:lnTo>
                  <a:pt x="70" y="33"/>
                </a:lnTo>
                <a:lnTo>
                  <a:pt x="82" y="27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5" name="Freeform 57"/>
          <p:cNvSpPr/>
          <p:nvPr/>
        </p:nvSpPr>
        <p:spPr>
          <a:xfrm>
            <a:off x="6039000" y="2573280"/>
            <a:ext cx="222120" cy="158760"/>
          </a:xfrm>
          <a:custGeom>
            <a:avLst/>
            <a:gdLst>
              <a:gd name="GluePoint1X" fmla="*/ 2147483647 w 140"/>
              <a:gd name="GluePoint1Y" fmla="*/ 0 h 100"/>
              <a:gd name="GluePoint2X" fmla="*/ 0 w 140"/>
              <a:gd name="GluePoint2Y" fmla="*/ 2147483647 h 100"/>
              <a:gd name="GluePoint3X" fmla="*/ 2147483647 w 140"/>
              <a:gd name="GluePoint3Y" fmla="*/ 2147483647 h 100"/>
              <a:gd name="GluePoint4X" fmla="*/ 2147483647 w 140"/>
              <a:gd name="GluePoint4Y" fmla="*/ 2147483647 h 100"/>
              <a:gd name="GluePoint5X" fmla="*/ 2147483647 w 140"/>
              <a:gd name="GluePoint5Y" fmla="*/ 2147483647 h 100"/>
              <a:gd name="GluePoint6X" fmla="*/ 2147483647 w 140"/>
              <a:gd name="GluePoint6Y" fmla="*/ 2147483647 h 100"/>
              <a:gd name="GluePoint7X" fmla="*/ 2147483647 w 140"/>
              <a:gd name="GluePoint7Y" fmla="*/ 2147483647 h 100"/>
              <a:gd name="GluePoint8X" fmla="*/ 2147483647 w 140"/>
              <a:gd name="GluePoint8Y" fmla="*/ 2147483647 h 100"/>
              <a:gd name="GluePoint9X" fmla="*/ 2147483647 w 140"/>
              <a:gd name="GluePoint9Y" fmla="*/ 2147483647 h 100"/>
              <a:gd name="GluePoint10X" fmla="*/ 2147483647 w 140"/>
              <a:gd name="GluePoint10Y" fmla="*/ 2147483647 h 100"/>
              <a:gd name="GluePoint11X" fmla="*/ 2147483647 w 140"/>
              <a:gd name="GluePoint11Y" fmla="*/ 2147483647 h 100"/>
              <a:gd name="GluePoint12X" fmla="*/ 2147483647 w 140"/>
              <a:gd name="GluePoint12Y" fmla="*/ 0 h 1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l" t="t" r="r" b="b"/>
            <a:pathLst>
              <a:path w="140" h="100">
                <a:moveTo>
                  <a:pt x="57" y="0"/>
                </a:moveTo>
                <a:lnTo>
                  <a:pt x="0" y="16"/>
                </a:lnTo>
                <a:lnTo>
                  <a:pt x="51" y="39"/>
                </a:lnTo>
                <a:lnTo>
                  <a:pt x="32" y="44"/>
                </a:lnTo>
                <a:lnTo>
                  <a:pt x="76" y="66"/>
                </a:lnTo>
                <a:lnTo>
                  <a:pt x="64" y="66"/>
                </a:lnTo>
                <a:lnTo>
                  <a:pt x="140" y="100"/>
                </a:lnTo>
                <a:lnTo>
                  <a:pt x="95" y="61"/>
                </a:lnTo>
                <a:lnTo>
                  <a:pt x="108" y="55"/>
                </a:lnTo>
                <a:lnTo>
                  <a:pt x="70" y="33"/>
                </a:lnTo>
                <a:lnTo>
                  <a:pt x="83" y="28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16" name="Freeform 58"/>
          <p:cNvSpPr/>
          <p:nvPr/>
        </p:nvSpPr>
        <p:spPr>
          <a:xfrm>
            <a:off x="1498680" y="3003480"/>
            <a:ext cx="220680" cy="158760"/>
          </a:xfrm>
          <a:custGeom>
            <a:avLst/>
            <a:gdLst>
              <a:gd name="GluePoint1X" fmla="*/ 2147483647 w 139"/>
              <a:gd name="GluePoint1Y" fmla="*/ 0 h 100"/>
              <a:gd name="GluePoint2X" fmla="*/ 0 w 139"/>
              <a:gd name="GluePoint2Y" fmla="*/ 2147483647 h 100"/>
              <a:gd name="GluePoint3X" fmla="*/ 2147483647 w 139"/>
              <a:gd name="GluePoint3Y" fmla="*/ 2147483647 h 100"/>
              <a:gd name="GluePoint4X" fmla="*/ 2147483647 w 139"/>
              <a:gd name="GluePoint4Y" fmla="*/ 2147483647 h 100"/>
              <a:gd name="GluePoint5X" fmla="*/ 2147483647 w 139"/>
              <a:gd name="GluePoint5Y" fmla="*/ 2147483647 h 100"/>
              <a:gd name="GluePoint6X" fmla="*/ 2147483647 w 139"/>
              <a:gd name="GluePoint6Y" fmla="*/ 2147483647 h 100"/>
              <a:gd name="GluePoint7X" fmla="*/ 2147483647 w 139"/>
              <a:gd name="GluePoint7Y" fmla="*/ 2147483647 h 100"/>
              <a:gd name="GluePoint8X" fmla="*/ 2147483647 w 139"/>
              <a:gd name="GluePoint8Y" fmla="*/ 2147483647 h 100"/>
              <a:gd name="GluePoint9X" fmla="*/ 2147483647 w 139"/>
              <a:gd name="GluePoint9Y" fmla="*/ 2147483647 h 100"/>
              <a:gd name="GluePoint10X" fmla="*/ 2147483647 w 139"/>
              <a:gd name="GluePoint10Y" fmla="*/ 2147483647 h 100"/>
              <a:gd name="GluePoint11X" fmla="*/ 2147483647 w 139"/>
              <a:gd name="GluePoint11Y" fmla="*/ 2147483647 h 100"/>
              <a:gd name="GluePoint12X" fmla="*/ 2147483647 w 139"/>
              <a:gd name="GluePoint12Y" fmla="*/ 0 h 1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l" t="t" r="r" b="b"/>
            <a:pathLst>
              <a:path w="139" h="100">
                <a:moveTo>
                  <a:pt x="57" y="0"/>
                </a:moveTo>
                <a:lnTo>
                  <a:pt x="0" y="17"/>
                </a:lnTo>
                <a:lnTo>
                  <a:pt x="51" y="39"/>
                </a:lnTo>
                <a:lnTo>
                  <a:pt x="32" y="45"/>
                </a:lnTo>
                <a:lnTo>
                  <a:pt x="76" y="67"/>
                </a:lnTo>
                <a:lnTo>
                  <a:pt x="63" y="67"/>
                </a:lnTo>
                <a:lnTo>
                  <a:pt x="139" y="100"/>
                </a:lnTo>
                <a:lnTo>
                  <a:pt x="95" y="61"/>
                </a:lnTo>
                <a:lnTo>
                  <a:pt x="108" y="56"/>
                </a:lnTo>
                <a:lnTo>
                  <a:pt x="70" y="33"/>
                </a:lnTo>
                <a:lnTo>
                  <a:pt x="82" y="28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pSp>
        <p:nvGrpSpPr>
          <p:cNvPr id="517" name="Group 59"/>
          <p:cNvGrpSpPr/>
          <p:nvPr/>
        </p:nvGrpSpPr>
        <p:grpSpPr>
          <a:xfrm>
            <a:off x="4994280" y="1676520"/>
            <a:ext cx="111240" cy="290160"/>
            <a:chOff x="4994280" y="1676520"/>
            <a:chExt cx="111240" cy="290160"/>
          </a:xfrm>
        </p:grpSpPr>
        <p:sp>
          <p:nvSpPr>
            <p:cNvPr id="518" name="Line 60"/>
            <p:cNvSpPr/>
            <p:nvPr/>
          </p:nvSpPr>
          <p:spPr>
            <a:xfrm>
              <a:off x="5054760" y="1676520"/>
              <a:ext cx="1440" cy="226440"/>
            </a:xfrm>
            <a:prstGeom prst="line">
              <a:avLst/>
            </a:prstGeom>
            <a:ln cap="rnd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19" name="Freeform 61"/>
            <p:cNvSpPr/>
            <p:nvPr/>
          </p:nvSpPr>
          <p:spPr>
            <a:xfrm>
              <a:off x="4994280" y="1887480"/>
              <a:ext cx="111240" cy="79200"/>
            </a:xfrm>
            <a:custGeom>
              <a:avLst/>
              <a:gdLst>
                <a:gd name="GluePoint1X" fmla="*/ 0 w 70"/>
                <a:gd name="GluePoint1Y" fmla="*/ 0 h 56"/>
                <a:gd name="GluePoint2X" fmla="*/ 38 w 70"/>
                <a:gd name="GluePoint2Y" fmla="*/ 56 h 56"/>
                <a:gd name="GluePoint3X" fmla="*/ 70 w 70"/>
                <a:gd name="GluePoint3Y" fmla="*/ 0 h 56"/>
                <a:gd name="GluePoint4X" fmla="*/ 0 w 70"/>
                <a:gd name="GluePoint4Y" fmla="*/ 0 h 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70" h="56">
                  <a:moveTo>
                    <a:pt x="0" y="0"/>
                  </a:moveTo>
                  <a:lnTo>
                    <a:pt x="38" y="56"/>
                  </a:lnTo>
                  <a:lnTo>
                    <a:pt x="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520" name="Group 62"/>
          <p:cNvGrpSpPr/>
          <p:nvPr/>
        </p:nvGrpSpPr>
        <p:grpSpPr>
          <a:xfrm>
            <a:off x="2092320" y="3741840"/>
            <a:ext cx="109440" cy="369720"/>
            <a:chOff x="2092320" y="3741840"/>
            <a:chExt cx="109440" cy="369720"/>
          </a:xfrm>
        </p:grpSpPr>
        <p:sp>
          <p:nvSpPr>
            <p:cNvPr id="521" name="Line 63"/>
            <p:cNvSpPr/>
            <p:nvPr/>
          </p:nvSpPr>
          <p:spPr>
            <a:xfrm>
              <a:off x="2151000" y="3741840"/>
              <a:ext cx="1800" cy="299880"/>
            </a:xfrm>
            <a:prstGeom prst="line">
              <a:avLst/>
            </a:prstGeom>
            <a:ln cap="rnd"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22" name="Freeform 64"/>
            <p:cNvSpPr/>
            <p:nvPr/>
          </p:nvSpPr>
          <p:spPr>
            <a:xfrm>
              <a:off x="2092320" y="4024440"/>
              <a:ext cx="109440" cy="87120"/>
            </a:xfrm>
            <a:custGeom>
              <a:avLst/>
              <a:gdLst>
                <a:gd name="GluePoint1X" fmla="*/ 0 w 69"/>
                <a:gd name="GluePoint1Y" fmla="*/ 0 h 55"/>
                <a:gd name="GluePoint2X" fmla="*/ 37 w 69"/>
                <a:gd name="GluePoint2Y" fmla="*/ 55 h 55"/>
                <a:gd name="GluePoint3X" fmla="*/ 69 w 69"/>
                <a:gd name="GluePoint3Y" fmla="*/ 0 h 55"/>
                <a:gd name="GluePoint4X" fmla="*/ 0 w 69"/>
                <a:gd name="GluePoint4Y" fmla="*/ 0 h 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69" h="55">
                  <a:moveTo>
                    <a:pt x="0" y="0"/>
                  </a:moveTo>
                  <a:lnTo>
                    <a:pt x="37" y="55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320" bIns="4032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523" name="AutoShape 65"/>
          <p:cNvSpPr/>
          <p:nvPr/>
        </p:nvSpPr>
        <p:spPr>
          <a:xfrm>
            <a:off x="1905120" y="5029200"/>
            <a:ext cx="457200" cy="304920"/>
          </a:xfrm>
          <a:prstGeom prst="flowChartMerge">
            <a:avLst/>
          </a:prstGeom>
          <a:solidFill>
            <a:srgbClr val="0066cc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24" name="Line 66"/>
          <p:cNvSpPr/>
          <p:nvPr/>
        </p:nvSpPr>
        <p:spPr>
          <a:xfrm>
            <a:off x="1447920" y="4876920"/>
            <a:ext cx="685800" cy="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ctr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25" name="Line 67"/>
          <p:cNvSpPr/>
          <p:nvPr/>
        </p:nvSpPr>
        <p:spPr>
          <a:xfrm>
            <a:off x="2133720" y="4876920"/>
            <a:ext cx="0" cy="152280"/>
          </a:xfrm>
          <a:prstGeom prst="line">
            <a:avLst/>
          </a:prstGeom>
          <a:ln w="936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26" name="AutoShape 68"/>
          <p:cNvSpPr/>
          <p:nvPr/>
        </p:nvSpPr>
        <p:spPr>
          <a:xfrm>
            <a:off x="1905120" y="4114800"/>
            <a:ext cx="457200" cy="304920"/>
          </a:xfrm>
          <a:prstGeom prst="flowChartMerge">
            <a:avLst/>
          </a:prstGeom>
          <a:solidFill>
            <a:srgbClr val="0066cc"/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 2"/>
          <p:cNvGrpSpPr/>
          <p:nvPr/>
        </p:nvGrpSpPr>
        <p:grpSpPr>
          <a:xfrm>
            <a:off x="1218600" y="685800"/>
            <a:ext cx="7086240" cy="5884920"/>
            <a:chOff x="1218600" y="685800"/>
            <a:chExt cx="7086240" cy="5884920"/>
          </a:xfrm>
        </p:grpSpPr>
        <p:pic>
          <p:nvPicPr>
            <p:cNvPr id="528" name="Picture 3" descr="co-extrusão-portugues"/>
            <p:cNvPicPr/>
            <p:nvPr/>
          </p:nvPicPr>
          <p:blipFill>
            <a:blip r:embed="rId1"/>
            <a:stretch/>
          </p:blipFill>
          <p:spPr>
            <a:xfrm>
              <a:off x="2070000" y="933480"/>
              <a:ext cx="4911480" cy="5637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29" name="Rectangle 4"/>
            <p:cNvSpPr/>
            <p:nvPr/>
          </p:nvSpPr>
          <p:spPr>
            <a:xfrm>
              <a:off x="1384200" y="2213280"/>
              <a:ext cx="1571400" cy="51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0" name="Rectangle 5"/>
            <p:cNvSpPr/>
            <p:nvPr/>
          </p:nvSpPr>
          <p:spPr>
            <a:xfrm>
              <a:off x="1248480" y="2260800"/>
              <a:ext cx="9111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Fluxo de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1" name="Rectangle 6"/>
            <p:cNvSpPr/>
            <p:nvPr/>
          </p:nvSpPr>
          <p:spPr>
            <a:xfrm>
              <a:off x="2163240" y="2260800"/>
              <a:ext cx="4914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Melt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2" name="Rectangle 7"/>
            <p:cNvSpPr/>
            <p:nvPr/>
          </p:nvSpPr>
          <p:spPr>
            <a:xfrm>
              <a:off x="2659680" y="2260800"/>
              <a:ext cx="2444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da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3" name="Rectangle 8"/>
            <p:cNvSpPr/>
            <p:nvPr/>
          </p:nvSpPr>
          <p:spPr>
            <a:xfrm>
              <a:off x="1218600" y="2470320"/>
              <a:ext cx="33768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Co-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4" name="Rectangle 9"/>
            <p:cNvSpPr/>
            <p:nvPr/>
          </p:nvSpPr>
          <p:spPr>
            <a:xfrm>
              <a:off x="1553760" y="2470320"/>
              <a:ext cx="103212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extrusora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5" name="Rectangle 10"/>
            <p:cNvSpPr/>
            <p:nvPr/>
          </p:nvSpPr>
          <p:spPr>
            <a:xfrm>
              <a:off x="2536560" y="2470320"/>
              <a:ext cx="1274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1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6" name="Line 11"/>
            <p:cNvSpPr/>
            <p:nvPr/>
          </p:nvSpPr>
          <p:spPr>
            <a:xfrm>
              <a:off x="2832120" y="2517840"/>
              <a:ext cx="1020240" cy="18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7" name="Freeform 12"/>
            <p:cNvSpPr/>
            <p:nvPr/>
          </p:nvSpPr>
          <p:spPr>
            <a:xfrm>
              <a:off x="3833640" y="2451240"/>
              <a:ext cx="142560" cy="142920"/>
            </a:xfrm>
            <a:custGeom>
              <a:avLst/>
              <a:gdLst>
                <a:gd name="GluePoint1X" fmla="*/ 0 w 90"/>
                <a:gd name="GluePoint1Y" fmla="*/ 90 h 90"/>
                <a:gd name="GluePoint2X" fmla="*/ 90 w 90"/>
                <a:gd name="GluePoint2Y" fmla="*/ 42 h 90"/>
                <a:gd name="GluePoint3X" fmla="*/ 0 w 90"/>
                <a:gd name="GluePoint3Y" fmla="*/ 0 h 90"/>
                <a:gd name="GluePoint4X" fmla="*/ 0 w 90"/>
                <a:gd name="GluePoint4Y" fmla="*/ 9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90"/>
                  </a:moveTo>
                  <a:lnTo>
                    <a:pt x="90" y="42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8" name="Line 13"/>
            <p:cNvSpPr/>
            <p:nvPr/>
          </p:nvSpPr>
          <p:spPr>
            <a:xfrm>
              <a:off x="4662360" y="1220760"/>
              <a:ext cx="1440" cy="94464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39" name="Freeform 14"/>
            <p:cNvSpPr/>
            <p:nvPr/>
          </p:nvSpPr>
          <p:spPr>
            <a:xfrm>
              <a:off x="4586040" y="2146320"/>
              <a:ext cx="14256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0" name="Rectangle 15"/>
            <p:cNvSpPr/>
            <p:nvPr/>
          </p:nvSpPr>
          <p:spPr>
            <a:xfrm>
              <a:off x="3747960" y="685800"/>
              <a:ext cx="2009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1" name="Rectangle 16"/>
            <p:cNvSpPr/>
            <p:nvPr/>
          </p:nvSpPr>
          <p:spPr>
            <a:xfrm>
              <a:off x="3840840" y="733680"/>
              <a:ext cx="9111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Fluxo de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2" name="Rectangle 17"/>
            <p:cNvSpPr/>
            <p:nvPr/>
          </p:nvSpPr>
          <p:spPr>
            <a:xfrm>
              <a:off x="4717440" y="733680"/>
              <a:ext cx="4914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Melt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3" name="Rectangle 18"/>
            <p:cNvSpPr/>
            <p:nvPr/>
          </p:nvSpPr>
          <p:spPr>
            <a:xfrm>
              <a:off x="5245200" y="733680"/>
              <a:ext cx="35028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das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4" name="Rectangle 19"/>
            <p:cNvSpPr/>
            <p:nvPr/>
          </p:nvSpPr>
          <p:spPr>
            <a:xfrm>
              <a:off x="3841920" y="943200"/>
              <a:ext cx="11412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Extrusoras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5" name="Rectangle 20"/>
            <p:cNvSpPr/>
            <p:nvPr/>
          </p:nvSpPr>
          <p:spPr>
            <a:xfrm>
              <a:off x="4993200" y="943200"/>
              <a:ext cx="9842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Principais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6" name="Line 21"/>
            <p:cNvSpPr/>
            <p:nvPr/>
          </p:nvSpPr>
          <p:spPr>
            <a:xfrm flipH="1">
              <a:off x="5623920" y="2517840"/>
              <a:ext cx="1020600" cy="18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7" name="Freeform 22"/>
            <p:cNvSpPr/>
            <p:nvPr/>
          </p:nvSpPr>
          <p:spPr>
            <a:xfrm>
              <a:off x="5500440" y="2441880"/>
              <a:ext cx="142560" cy="142560"/>
            </a:xfrm>
            <a:custGeom>
              <a:avLst/>
              <a:gdLst>
                <a:gd name="GluePoint1X" fmla="*/ 90 w 90"/>
                <a:gd name="GluePoint1Y" fmla="*/ 0 h 90"/>
                <a:gd name="GluePoint2X" fmla="*/ 0 w 90"/>
                <a:gd name="GluePoint2Y" fmla="*/ 48 h 90"/>
                <a:gd name="GluePoint3X" fmla="*/ 90 w 90"/>
                <a:gd name="GluePoint3Y" fmla="*/ 90 h 90"/>
                <a:gd name="GluePoint4X" fmla="*/ 9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90" y="0"/>
                  </a:moveTo>
                  <a:lnTo>
                    <a:pt x="0" y="48"/>
                  </a:lnTo>
                  <a:lnTo>
                    <a:pt x="90" y="9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8" name="Rectangle 23"/>
            <p:cNvSpPr/>
            <p:nvPr/>
          </p:nvSpPr>
          <p:spPr>
            <a:xfrm>
              <a:off x="6568920" y="2289240"/>
              <a:ext cx="1571400" cy="51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49" name="Rectangle 24"/>
            <p:cNvSpPr/>
            <p:nvPr/>
          </p:nvSpPr>
          <p:spPr>
            <a:xfrm>
              <a:off x="6661800" y="2337120"/>
              <a:ext cx="9111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Fluxo de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0" name="Rectangle 25"/>
            <p:cNvSpPr/>
            <p:nvPr/>
          </p:nvSpPr>
          <p:spPr>
            <a:xfrm>
              <a:off x="7539840" y="2337120"/>
              <a:ext cx="4914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Melt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1" name="Rectangle 26"/>
            <p:cNvSpPr/>
            <p:nvPr/>
          </p:nvSpPr>
          <p:spPr>
            <a:xfrm>
              <a:off x="8060400" y="2337120"/>
              <a:ext cx="2444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da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2" name="Rectangle 27"/>
            <p:cNvSpPr/>
            <p:nvPr/>
          </p:nvSpPr>
          <p:spPr>
            <a:xfrm>
              <a:off x="6663600" y="2546640"/>
              <a:ext cx="33768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Co-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3" name="Rectangle 28"/>
            <p:cNvSpPr/>
            <p:nvPr/>
          </p:nvSpPr>
          <p:spPr>
            <a:xfrm>
              <a:off x="6957720" y="2546640"/>
              <a:ext cx="103212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extrusora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4" name="Rectangle 29"/>
            <p:cNvSpPr/>
            <p:nvPr/>
          </p:nvSpPr>
          <p:spPr>
            <a:xfrm>
              <a:off x="8032320" y="2546640"/>
              <a:ext cx="1274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2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5" name="Line 30"/>
            <p:cNvSpPr/>
            <p:nvPr/>
          </p:nvSpPr>
          <p:spPr>
            <a:xfrm>
              <a:off x="4814640" y="5799240"/>
              <a:ext cx="1440" cy="18108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6" name="Freeform 31"/>
            <p:cNvSpPr/>
            <p:nvPr/>
          </p:nvSpPr>
          <p:spPr>
            <a:xfrm>
              <a:off x="4738680" y="5961240"/>
              <a:ext cx="142560" cy="144360"/>
            </a:xfrm>
            <a:custGeom>
              <a:avLst/>
              <a:gdLst>
                <a:gd name="GluePoint1X" fmla="*/ 0 w 90"/>
                <a:gd name="GluePoint1Y" fmla="*/ 0 h 91"/>
                <a:gd name="GluePoint2X" fmla="*/ 48 w 90"/>
                <a:gd name="GluePoint2Y" fmla="*/ 91 h 91"/>
                <a:gd name="GluePoint3X" fmla="*/ 90 w 90"/>
                <a:gd name="GluePoint3Y" fmla="*/ 0 h 91"/>
                <a:gd name="GluePoint4X" fmla="*/ 0 w 90"/>
                <a:gd name="GluePoint4Y" fmla="*/ 0 h 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1">
                  <a:moveTo>
                    <a:pt x="0" y="0"/>
                  </a:moveTo>
                  <a:lnTo>
                    <a:pt x="48" y="91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7" name="Rectangle 32"/>
            <p:cNvSpPr/>
            <p:nvPr/>
          </p:nvSpPr>
          <p:spPr>
            <a:xfrm>
              <a:off x="4052880" y="6027840"/>
              <a:ext cx="13615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8" name="Rectangle 33"/>
            <p:cNvSpPr/>
            <p:nvPr/>
          </p:nvSpPr>
          <p:spPr>
            <a:xfrm>
              <a:off x="4145400" y="6077160"/>
              <a:ext cx="9111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Fluxo de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59" name="Rectangle 34"/>
            <p:cNvSpPr/>
            <p:nvPr/>
          </p:nvSpPr>
          <p:spPr>
            <a:xfrm>
              <a:off x="5028480" y="6077160"/>
              <a:ext cx="4914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Melt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60" name="Rectangle 35"/>
            <p:cNvSpPr/>
            <p:nvPr/>
          </p:nvSpPr>
          <p:spPr>
            <a:xfrm>
              <a:off x="4146480" y="6286680"/>
              <a:ext cx="6966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para o 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61" name="Rectangle 36"/>
            <p:cNvSpPr/>
            <p:nvPr/>
          </p:nvSpPr>
          <p:spPr>
            <a:xfrm>
              <a:off x="4830840" y="6286680"/>
              <a:ext cx="3279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000000"/>
                  </a:solidFill>
                  <a:effectLst/>
                  <a:uFillTx/>
                  <a:latin typeface="Verdana"/>
                </a:rPr>
                <a:t>Die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sp>
        <p:nvSpPr>
          <p:cNvPr id="562" name="Rectangle 37"/>
          <p:cNvSpPr/>
          <p:nvPr/>
        </p:nvSpPr>
        <p:spPr>
          <a:xfrm>
            <a:off x="2057400" y="0"/>
            <a:ext cx="525780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CONCEITO DE CO-EXTRUSÃO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4" dur="indefinite" restart="never" nodeType="tmRoot">
          <p:childTnLst>
            <p:seq>
              <p:cTn id="225" dur="indefinite" nodeType="mainSeq">
                <p:childTnLst>
                  <p:par>
                    <p:cTn id="226" nodeType="clickEffect" fill="hold">
                      <p:stCondLst>
                        <p:cond delay="0"/>
                      </p:stCondLst>
                      <p:childTnLst>
                        <p:par>
                          <p:cTn id="22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nodeType="afterEffect" fill="hold" presetClass="entr" presetID="5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down)" transition="in">
                                      <p:cBhvr additive="repl">
                                        <p:cTn id="235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ctangle 5"/>
          <p:cNvSpPr/>
          <p:nvPr/>
        </p:nvSpPr>
        <p:spPr>
          <a:xfrm>
            <a:off x="4695840" y="1344600"/>
            <a:ext cx="1838160" cy="325440"/>
          </a:xfrm>
          <a:prstGeom prst="rect">
            <a:avLst/>
          </a:prstGeom>
          <a:solidFill>
            <a:srgbClr val="0066cc"/>
          </a:solidFill>
          <a:ln w="9360">
            <a:solidFill>
              <a:srgbClr val="0066c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BLOCO ADAPTADOR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64" name="Picture 6" descr="luiz8"/>
          <p:cNvPicPr/>
          <p:nvPr/>
        </p:nvPicPr>
        <p:blipFill>
          <a:blip r:embed="rId1"/>
          <a:stretch/>
        </p:blipFill>
        <p:spPr>
          <a:xfrm>
            <a:off x="1687680" y="677880"/>
            <a:ext cx="5179680" cy="55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5" name="Rectangle 17"/>
          <p:cNvSpPr/>
          <p:nvPr/>
        </p:nvSpPr>
        <p:spPr>
          <a:xfrm>
            <a:off x="1836720" y="0"/>
            <a:ext cx="512316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CONCEITO DE CO-EXTRUSÃO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Elipse 5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 de produção BOPP -  07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67" name="Texto explicativo em seta para a esquerda 12"/>
          <p:cNvSpPr/>
          <p:nvPr/>
        </p:nvSpPr>
        <p:spPr>
          <a:xfrm>
            <a:off x="6018120" y="2997360"/>
            <a:ext cx="1722600" cy="863280"/>
          </a:xfrm>
          <a:prstGeom prst="leftArrowCallout">
            <a:avLst>
              <a:gd name="adj1" fmla="val 25002"/>
              <a:gd name="adj2" fmla="val 25000"/>
              <a:gd name="adj3" fmla="val 25044"/>
              <a:gd name="adj4" fmla="val 64983"/>
            </a:avLst>
          </a:prstGeom>
          <a:solidFill>
            <a:srgbClr val="63c8c8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Formação  cast film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Formação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569" name=""/>
          <p:cNvSpPr txBox="1"/>
          <p:nvPr/>
        </p:nvSpPr>
        <p:spPr>
          <a:xfrm>
            <a:off x="457200" y="1599840"/>
            <a:ext cx="8229600" cy="1397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Dar forma ao cast film (lamina base) para posterior estiro no MDO.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70" name="Espaço Reservado para Conteúdo 2"/>
          <p:cNvSpPr/>
          <p:nvPr/>
        </p:nvSpPr>
        <p:spPr>
          <a:xfrm>
            <a:off x="609480" y="3500280"/>
            <a:ext cx="8229600" cy="13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na formação: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4"/>
          <p:cNvSpPr/>
          <p:nvPr/>
        </p:nvSpPr>
        <p:spPr>
          <a:xfrm>
            <a:off x="324000" y="333360"/>
            <a:ext cx="8569080" cy="13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 DE RESFRIAMENTO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Logo após a saída do produto da matriz, inicia-se o processo de resfriamento, que costuma ser efetuado de duas formas diferentes: por imersão em água ou pelo contato com cilindros resfriados.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72" name="Picture 4" descr=""/>
          <p:cNvPicPr/>
          <p:nvPr/>
        </p:nvPicPr>
        <p:blipFill>
          <a:blip r:embed="rId1"/>
          <a:stretch/>
        </p:blipFill>
        <p:spPr>
          <a:xfrm>
            <a:off x="4788000" y="3645000"/>
            <a:ext cx="3701880" cy="282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3" name="Picture 5" descr=""/>
          <p:cNvPicPr/>
          <p:nvPr/>
        </p:nvPicPr>
        <p:blipFill>
          <a:blip r:embed="rId2"/>
          <a:stretch/>
        </p:blipFill>
        <p:spPr>
          <a:xfrm>
            <a:off x="309600" y="1781280"/>
            <a:ext cx="3746520" cy="261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 O que é BOPP?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56" name="CaixaDeTexto 3"/>
          <p:cNvSpPr/>
          <p:nvPr/>
        </p:nvSpPr>
        <p:spPr>
          <a:xfrm>
            <a:off x="1619280" y="1887480"/>
            <a:ext cx="5977080" cy="106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B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i-</a:t>
            </a:r>
            <a:r>
              <a:rPr b="0" lang="pt-BR" sz="24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O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riented </a:t>
            </a:r>
            <a:r>
              <a:rPr b="0" lang="pt-BR" sz="24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P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oly</a:t>
            </a:r>
            <a:r>
              <a:rPr b="0" lang="pt-BR" sz="24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P</a:t>
            </a:r>
            <a:r>
              <a:rPr b="0" lang="pt-BR" sz="20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ropylene / Polipropileno bi-orientado, ou seja orientado duas vezes (Direção Longitudinal e Direção Transversal)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7" name="Título 1"/>
          <p:cNvSpPr/>
          <p:nvPr/>
        </p:nvSpPr>
        <p:spPr>
          <a:xfrm>
            <a:off x="609480" y="3573360"/>
            <a:ext cx="8229600" cy="11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rmAutofit fontScale="85000" lnSpcReduction="9999"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 De onde vem o PP (Polipropileno)?</a:t>
            </a:r>
            <a:endParaRPr b="0" lang="en-CA" sz="4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nodeType="clickEffect" fill="hold">
                      <p:stCondLst>
                        <p:cond delay="indefinite"/>
                      </p:stCondLst>
                      <p:childTnLst>
                        <p:par>
                          <p:cTn id="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nodeType="clickEffect" fill="hold">
                      <p:stCondLst>
                        <p:cond delay="indefinite"/>
                      </p:stCondLst>
                      <p:childTnLst>
                        <p:par>
                          <p:cTn id="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4" descr=""/>
          <p:cNvPicPr/>
          <p:nvPr/>
        </p:nvPicPr>
        <p:blipFill>
          <a:blip r:embed="rId1"/>
          <a:stretch/>
        </p:blipFill>
        <p:spPr>
          <a:xfrm>
            <a:off x="6372360" y="404640"/>
            <a:ext cx="2508120" cy="1913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5" name="Rectangle 5"/>
          <p:cNvSpPr/>
          <p:nvPr/>
        </p:nvSpPr>
        <p:spPr>
          <a:xfrm>
            <a:off x="0" y="260280"/>
            <a:ext cx="6534000" cy="54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Cilindros resfriados - Chill Roll: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Neste sistema o filme quente é resfriado por contato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direto com cilindros de aço mantidos à baixa temperatura,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geralmente em torno de 30ºC. Estes cilindros ou rolos,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também chamados de </a:t>
            </a:r>
            <a:r>
              <a:rPr b="0" i="1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chill-rolls</a:t>
            </a: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, exercem uma pequena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força de puxamento do filme, que poderá ou não alterar as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propriedades físicas do mesmo.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Para otimizar os qualidades ópticas do filme é necessário trabalhar bem próximo das temperaturas máximas recomendadas para cada termoplástico.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Banho de imersão – Water bath: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resfriamento também pode ser feito com a imersão do filme em um tanque com água circulante. Contudo, é importante que a circulação de água não cause perturbações à passagem do filme extrudado, de forma a não modificar sua espessura.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Para materiais como o PP, um alto grau de transparência não pode ser atingido com este tipo de resfriamento, pois não é tão brusco como o efetuado pelos rolos refrigerados.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576" name="Rectangle 6"/>
          <p:cNvSpPr/>
          <p:nvPr/>
        </p:nvSpPr>
        <p:spPr>
          <a:xfrm>
            <a:off x="6443640" y="2421000"/>
            <a:ext cx="270036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Figura 28 – </a:t>
            </a: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Cilindros (ou rolo)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refrigerado para resfriamento de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filmes planos. Um jato de ar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aumenta a adesão do filme à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superfície do rolo.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77" name="Picture 7" descr=""/>
          <p:cNvPicPr/>
          <p:nvPr/>
        </p:nvPicPr>
        <p:blipFill>
          <a:blip r:embed="rId2"/>
          <a:stretch/>
        </p:blipFill>
        <p:spPr>
          <a:xfrm>
            <a:off x="6372360" y="3716280"/>
            <a:ext cx="2554200" cy="1789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8" name="Rectangle 8"/>
          <p:cNvSpPr/>
          <p:nvPr/>
        </p:nvSpPr>
        <p:spPr>
          <a:xfrm>
            <a:off x="6372360" y="5630760"/>
            <a:ext cx="2430360" cy="8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Figura 29 – </a:t>
            </a: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Banho de imersão para resfriamento de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filmes planos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Rectangle 4"/>
          <p:cNvSpPr/>
          <p:nvPr/>
        </p:nvSpPr>
        <p:spPr>
          <a:xfrm>
            <a:off x="1523880" y="76320"/>
            <a:ext cx="640080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UNIDADE DE FORMAÇÃO DE FILME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80" name="Picture 6" descr=""/>
          <p:cNvPicPr/>
          <p:nvPr/>
        </p:nvPicPr>
        <p:blipFill>
          <a:blip r:embed="rId1"/>
          <a:stretch/>
        </p:blipFill>
        <p:spPr>
          <a:xfrm>
            <a:off x="468360" y="836640"/>
            <a:ext cx="8207280" cy="554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1" name="Line 7"/>
          <p:cNvSpPr/>
          <p:nvPr/>
        </p:nvSpPr>
        <p:spPr>
          <a:xfrm flipH="1">
            <a:off x="8028000" y="476280"/>
            <a:ext cx="504720" cy="0"/>
          </a:xfrm>
          <a:prstGeom prst="line">
            <a:avLst/>
          </a:prstGeom>
          <a:ln w="7632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nodeType="clickEffect" fill="hold">
                      <p:stCondLst>
                        <p:cond delay="0"/>
                      </p:stCondLst>
                      <p:childTnLst>
                        <p:par>
                          <p:cTn id="2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Rectangle 2"/>
          <p:cNvSpPr/>
          <p:nvPr/>
        </p:nvSpPr>
        <p:spPr>
          <a:xfrm>
            <a:off x="1523880" y="76320"/>
            <a:ext cx="640080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UNIDADE DE FORMAÇÃO DE FILME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583" name="Picture 27" descr="luiz6"/>
          <p:cNvPicPr/>
          <p:nvPr/>
        </p:nvPicPr>
        <p:blipFill>
          <a:blip r:embed="rId1"/>
          <a:stretch/>
        </p:blipFill>
        <p:spPr>
          <a:xfrm>
            <a:off x="1335240" y="1000080"/>
            <a:ext cx="6815160" cy="534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AutoShape 49"/>
          <p:cNvSpPr/>
          <p:nvPr/>
        </p:nvSpPr>
        <p:spPr>
          <a:xfrm>
            <a:off x="1403280" y="1341360"/>
            <a:ext cx="1584360" cy="863640"/>
          </a:xfrm>
          <a:prstGeom prst="cloudCallout">
            <a:avLst>
              <a:gd name="adj1" fmla="val 73148"/>
              <a:gd name="adj2" fmla="val 115074"/>
            </a:avLst>
          </a:prstGeom>
          <a:solidFill>
            <a:srgbClr val="33cccc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Posição correta faca de ar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cxnSp>
        <p:nvCxnSpPr>
          <p:cNvPr id="585" name="Conector de seta reta 2"/>
          <p:cNvCxnSpPr/>
          <p:nvPr/>
        </p:nvCxnSpPr>
        <p:spPr>
          <a:xfrm>
            <a:off x="3516480" y="3439800"/>
            <a:ext cx="792720" cy="1152720"/>
          </a:xfrm>
          <a:prstGeom prst="straightConnector1">
            <a:avLst/>
          </a:prstGeom>
          <a:ln w="19080">
            <a:solidFill>
              <a:srgbClr val="ff0000"/>
            </a:solidFill>
            <a:miter/>
            <a:headEnd len="med" type="arrow" w="med"/>
            <a:tailEnd len="med" type="arrow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nodeType="clickEffect" fill="hold">
                      <p:stCondLst>
                        <p:cond delay="0"/>
                      </p:stCondLst>
                      <p:childTnLst>
                        <p:par>
                          <p:cTn id="2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0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FORMAÇÃO DE FILME</a:t>
            </a:r>
            <a:endParaRPr b="0" lang="en-CA" sz="36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762120" y="1294920"/>
            <a:ext cx="7772400" cy="480060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 marL="343080" indent="-343080" algn="just">
              <a:lnSpc>
                <a:spcPct val="9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TEORIA DA FORMAÇÃO: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cristalinidade - grau e tamanho como função do tipo de resina e condições de resfriamento. Influência na estirabilidade e propriedades do filme.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FACA DE AR (função):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promover aderência da massa do polímero com o cilindro cromado de formação. Ajustes (posição, pressão) e implicações.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SISTEMAS DE REFRIGERAÇÃO: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rolo formação e resfriamento (seco), rolo formação e água e sistema misto.   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9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QUALIDADE DE FILME GROSSO: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formação das aparas, uniformidade de resfriamento e de superfície.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ectangle 2"/>
          <p:cNvSpPr/>
          <p:nvPr/>
        </p:nvSpPr>
        <p:spPr>
          <a:xfrm>
            <a:off x="809640" y="247680"/>
            <a:ext cx="228096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Cristalinidade 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pSp>
        <p:nvGrpSpPr>
          <p:cNvPr id="589" name="Group 3"/>
          <p:cNvGrpSpPr/>
          <p:nvPr/>
        </p:nvGrpSpPr>
        <p:grpSpPr>
          <a:xfrm>
            <a:off x="1963800" y="1459080"/>
            <a:ext cx="5454720" cy="3817800"/>
            <a:chOff x="1963800" y="1459080"/>
            <a:chExt cx="5454720" cy="3817800"/>
          </a:xfrm>
        </p:grpSpPr>
        <p:pic>
          <p:nvPicPr>
            <p:cNvPr id="590" name="Picture 4" descr=""/>
            <p:cNvPicPr/>
            <p:nvPr/>
          </p:nvPicPr>
          <p:blipFill>
            <a:blip r:embed="rId1"/>
            <a:stretch/>
          </p:blipFill>
          <p:spPr>
            <a:xfrm>
              <a:off x="1963800" y="1459080"/>
              <a:ext cx="5454720" cy="3173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91" name="Line 5"/>
            <p:cNvSpPr/>
            <p:nvPr/>
          </p:nvSpPr>
          <p:spPr>
            <a:xfrm flipH="1">
              <a:off x="5378040" y="3890880"/>
              <a:ext cx="174600" cy="711360"/>
            </a:xfrm>
            <a:prstGeom prst="line">
              <a:avLst/>
            </a:prstGeom>
            <a:ln w="38160">
              <a:solidFill>
                <a:srgbClr val="0066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2" name="Line 6"/>
            <p:cNvSpPr/>
            <p:nvPr/>
          </p:nvSpPr>
          <p:spPr>
            <a:xfrm flipH="1">
              <a:off x="5210280" y="4591080"/>
              <a:ext cx="171360" cy="685800"/>
            </a:xfrm>
            <a:prstGeom prst="line">
              <a:avLst/>
            </a:prstGeom>
            <a:ln w="381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3" name="Line 7"/>
            <p:cNvSpPr/>
            <p:nvPr/>
          </p:nvSpPr>
          <p:spPr>
            <a:xfrm flipH="1">
              <a:off x="6609960" y="4238640"/>
              <a:ext cx="190440" cy="371520"/>
            </a:xfrm>
            <a:prstGeom prst="line">
              <a:avLst/>
            </a:prstGeom>
            <a:ln w="57240">
              <a:solidFill>
                <a:srgbClr val="0066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4" name="Line 8"/>
            <p:cNvSpPr/>
            <p:nvPr/>
          </p:nvSpPr>
          <p:spPr>
            <a:xfrm flipH="1">
              <a:off x="6477120" y="4610160"/>
              <a:ext cx="133200" cy="266760"/>
            </a:xfrm>
            <a:prstGeom prst="line">
              <a:avLst/>
            </a:prstGeom>
            <a:ln w="5724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5" name="Line 9"/>
            <p:cNvSpPr/>
            <p:nvPr/>
          </p:nvSpPr>
          <p:spPr>
            <a:xfrm flipH="1">
              <a:off x="2219040" y="4410000"/>
              <a:ext cx="75960" cy="200160"/>
            </a:xfrm>
            <a:prstGeom prst="line">
              <a:avLst/>
            </a:prstGeom>
            <a:ln w="38160">
              <a:solidFill>
                <a:srgbClr val="0066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6" name="Line 10"/>
            <p:cNvSpPr/>
            <p:nvPr/>
          </p:nvSpPr>
          <p:spPr>
            <a:xfrm flipH="1">
              <a:off x="2124000" y="4619520"/>
              <a:ext cx="85680" cy="247680"/>
            </a:xfrm>
            <a:prstGeom prst="line">
              <a:avLst/>
            </a:prstGeom>
            <a:ln w="381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 anchorCtr="1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597" name="Group 11"/>
          <p:cNvGrpSpPr/>
          <p:nvPr/>
        </p:nvGrpSpPr>
        <p:grpSpPr>
          <a:xfrm>
            <a:off x="570960" y="4873680"/>
            <a:ext cx="7506360" cy="766800"/>
            <a:chOff x="570960" y="4873680"/>
            <a:chExt cx="7506360" cy="766800"/>
          </a:xfrm>
        </p:grpSpPr>
        <p:sp>
          <p:nvSpPr>
            <p:cNvPr id="598" name="Text Box 12"/>
            <p:cNvSpPr/>
            <p:nvPr/>
          </p:nvSpPr>
          <p:spPr>
            <a:xfrm>
              <a:off x="3735360" y="5272200"/>
              <a:ext cx="1806480" cy="36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t" anchorCtr="1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Região Amorfa</a:t>
              </a: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599" name="Text Box 13"/>
            <p:cNvSpPr/>
            <p:nvPr/>
          </p:nvSpPr>
          <p:spPr>
            <a:xfrm>
              <a:off x="5953320" y="4932360"/>
              <a:ext cx="2124000" cy="64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 anchorCtr="1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Região Cristalina</a:t>
              </a: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(Lamelas)</a:t>
              </a: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600" name="Text Box 14"/>
            <p:cNvSpPr/>
            <p:nvPr/>
          </p:nvSpPr>
          <p:spPr>
            <a:xfrm>
              <a:off x="570960" y="4873680"/>
              <a:ext cx="2150280" cy="36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t" anchorCtr="1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Cadeia Polimérica</a:t>
              </a: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2" dur="indefinite" restart="never" nodeType="tmRoot">
          <p:childTnLst>
            <p:seq>
              <p:cTn id="253" dur="indefinite" nodeType="mainSeq">
                <p:childTnLst>
                  <p:par>
                    <p:cTn id="254" nodeType="clickEffect" fill="hold">
                      <p:stCondLst>
                        <p:cond delay="0"/>
                      </p:stCondLst>
                      <p:childTnLst>
                        <p:par>
                          <p:cTn id="25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nodeType="afterEffect" fill="hold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 additive="repl">
                                        <p:cTn id="263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65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6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Picture 4" descr="foto cristais grandes2"/>
          <p:cNvPicPr/>
          <p:nvPr/>
        </p:nvPicPr>
        <p:blipFill>
          <a:blip r:embed="rId1"/>
          <a:stretch/>
        </p:blipFill>
        <p:spPr>
          <a:xfrm>
            <a:off x="152280" y="728640"/>
            <a:ext cx="4268880" cy="285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2" name="Picture 5" descr="foto cristais pequenos"/>
          <p:cNvPicPr/>
          <p:nvPr/>
        </p:nvPicPr>
        <p:blipFill>
          <a:blip r:embed="rId2"/>
          <a:stretch/>
        </p:blipFill>
        <p:spPr>
          <a:xfrm>
            <a:off x="4572000" y="3774960"/>
            <a:ext cx="4343400" cy="285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3" name="Picture 6" descr="foto cristais medios 2"/>
          <p:cNvPicPr/>
          <p:nvPr/>
        </p:nvPicPr>
        <p:blipFill>
          <a:blip r:embed="rId3"/>
          <a:stretch/>
        </p:blipFill>
        <p:spPr>
          <a:xfrm>
            <a:off x="4572000" y="728640"/>
            <a:ext cx="4340160" cy="28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4" name="Text Box 7"/>
          <p:cNvSpPr/>
          <p:nvPr/>
        </p:nvSpPr>
        <p:spPr>
          <a:xfrm>
            <a:off x="611280" y="115920"/>
            <a:ext cx="590544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Graus de Cristalinidade</a:t>
            </a:r>
            <a:endParaRPr b="0" lang="en-CA" sz="2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pSp>
        <p:nvGrpSpPr>
          <p:cNvPr id="605" name="Group 8"/>
          <p:cNvGrpSpPr/>
          <p:nvPr/>
        </p:nvGrpSpPr>
        <p:grpSpPr>
          <a:xfrm>
            <a:off x="838080" y="3733920"/>
            <a:ext cx="3429000" cy="2438280"/>
            <a:chOff x="838080" y="3733920"/>
            <a:chExt cx="3429000" cy="2438280"/>
          </a:xfrm>
        </p:grpSpPr>
        <p:sp>
          <p:nvSpPr>
            <p:cNvPr id="606" name="Line 9"/>
            <p:cNvSpPr/>
            <p:nvPr/>
          </p:nvSpPr>
          <p:spPr>
            <a:xfrm>
              <a:off x="838080" y="3733920"/>
              <a:ext cx="3429000" cy="2438280"/>
            </a:xfrm>
            <a:prstGeom prst="line">
              <a:avLst/>
            </a:prstGeom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607" name="Text Box 10"/>
            <p:cNvSpPr/>
            <p:nvPr/>
          </p:nvSpPr>
          <p:spPr>
            <a:xfrm>
              <a:off x="1143720" y="4952880"/>
              <a:ext cx="2173680" cy="94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pt-BR" sz="2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Menor </a:t>
              </a:r>
              <a:endParaRPr b="0" lang="en-CA" sz="2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  <a:p>
              <a:pPr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pt-BR" sz="2800" strike="noStrike" u="none">
                  <a:solidFill>
                    <a:srgbClr val="ffffff"/>
                  </a:solidFill>
                  <a:effectLst/>
                  <a:uFillTx/>
                  <a:latin typeface="Arial"/>
                </a:rPr>
                <a:t>Crescimento</a:t>
              </a:r>
              <a:endParaRPr b="0" lang="en-CA" sz="2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nodeType="clickEffect" fill="hold">
                      <p:stCondLst>
                        <p:cond delay="0"/>
                      </p:stCondLst>
                      <p:childTnLst>
                        <p:par>
                          <p:cTn id="27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nodeType="after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79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281" nodeType="after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3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285" nodeType="after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289" nodeType="afterEffect" fill="hold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 Box 4"/>
          <p:cNvSpPr/>
          <p:nvPr/>
        </p:nvSpPr>
        <p:spPr>
          <a:xfrm>
            <a:off x="611280" y="189000"/>
            <a:ext cx="590544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Graus de Cristalinidade</a:t>
            </a:r>
            <a:endParaRPr b="0" lang="en-CA" sz="2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09" name="Text Box 5"/>
          <p:cNvSpPr/>
          <p:nvPr/>
        </p:nvSpPr>
        <p:spPr>
          <a:xfrm>
            <a:off x="684360" y="907920"/>
            <a:ext cx="8011800" cy="58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 diferença da Cristalização esta relacionada diretamente com a temperatura do resfriamento do filme que acontece especificamente no Chill Roll.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Quanto mais rápido a massa esfria , menor são os Cristais :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filme grosso torna-se menos rígido.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Afetando propriedades do filme como brilho e estiro.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Quanto maior os cristais mais difícil de estirar , melhor o brilho do filme.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Quanto menor os Cristais mais fácil de estirar , pior o Brilho do filme.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Nosso desafio esta em buscar uma adequação entre essas propriedades.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 Cristalização pode variar de resina para resina.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2" dur="indefinite" restart="never" nodeType="tmRoot">
          <p:childTnLst>
            <p:seq>
              <p:cTn id="293" dur="indefinite" nodeType="mainSeq">
                <p:childTnLst>
                  <p:par>
                    <p:cTn id="294" nodeType="clickEffect" fill="hold">
                      <p:stCondLst>
                        <p:cond delay="0"/>
                      </p:stCondLst>
                      <p:childTnLst>
                        <p:par>
                          <p:cTn id="2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2" descr="ORIENTAÇÃO FILME"/>
          <p:cNvPicPr/>
          <p:nvPr/>
        </p:nvPicPr>
        <p:blipFill>
          <a:blip r:embed="rId1"/>
          <a:srcRect l="0" t="0" r="0" b="5193"/>
          <a:stretch/>
        </p:blipFill>
        <p:spPr>
          <a:xfrm>
            <a:off x="438120" y="762120"/>
            <a:ext cx="8381880" cy="556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1" name="Picture 3" descr=""/>
          <p:cNvPicPr/>
          <p:nvPr/>
        </p:nvPicPr>
        <p:blipFill>
          <a:blip r:embed="rId2"/>
          <a:stretch/>
        </p:blipFill>
        <p:spPr>
          <a:xfrm>
            <a:off x="826920" y="858960"/>
            <a:ext cx="8141040" cy="5378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2" name="Rectangle 4"/>
          <p:cNvSpPr/>
          <p:nvPr/>
        </p:nvSpPr>
        <p:spPr>
          <a:xfrm>
            <a:off x="1066680" y="76320"/>
            <a:ext cx="701064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PROCESSO DE ORIENTAÇÃO DE FILMES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nodeType="clickEffect" fill="hold">
                      <p:stCondLst>
                        <p:cond delay="0"/>
                      </p:stCondLst>
                      <p:childTnLst>
                        <p:par>
                          <p:cTn id="30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nodeType="after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31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Picture 2" descr=""/>
          <p:cNvPicPr/>
          <p:nvPr/>
        </p:nvPicPr>
        <p:blipFill>
          <a:blip r:embed="rId1"/>
          <a:stretch/>
        </p:blipFill>
        <p:spPr>
          <a:xfrm>
            <a:off x="4113360" y="3102120"/>
            <a:ext cx="5019480" cy="375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4" name="Picture 3" descr="L:\COLABORADORES\Mazico\L4 OWSE22G 25.09.2014\L4 OWSE22G 25.09.14 011.jpg"/>
          <p:cNvPicPr/>
          <p:nvPr/>
        </p:nvPicPr>
        <p:blipFill>
          <a:blip r:embed="rId2"/>
          <a:stretch/>
        </p:blipFill>
        <p:spPr>
          <a:xfrm>
            <a:off x="108000" y="115920"/>
            <a:ext cx="4319640" cy="324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5" name="CaixaDeTexto 1"/>
          <p:cNvSpPr/>
          <p:nvPr/>
        </p:nvSpPr>
        <p:spPr>
          <a:xfrm>
            <a:off x="4427640" y="1268280"/>
            <a:ext cx="34574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Linha 4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16" name="CaixaDeTexto 4"/>
          <p:cNvSpPr/>
          <p:nvPr/>
        </p:nvSpPr>
        <p:spPr>
          <a:xfrm>
            <a:off x="539640" y="5140440"/>
            <a:ext cx="3456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Linha 5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Elipse 6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 de produção BOPP -  07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18" name="Texto explicativo em seta para a esquerda 13"/>
          <p:cNvSpPr/>
          <p:nvPr/>
        </p:nvSpPr>
        <p:spPr>
          <a:xfrm rot="2899800">
            <a:off x="5254200" y="4764240"/>
            <a:ext cx="1720800" cy="863640"/>
          </a:xfrm>
          <a:prstGeom prst="leftArrowCallout">
            <a:avLst>
              <a:gd name="adj1" fmla="val 25002"/>
              <a:gd name="adj2" fmla="val 25000"/>
              <a:gd name="adj3" fmla="val 25008"/>
              <a:gd name="adj4" fmla="val 64983"/>
            </a:avLst>
          </a:prstGeom>
          <a:solidFill>
            <a:srgbClr val="ffc00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Estiramento Longitudinal MDO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 descr=""/>
          <p:cNvPicPr/>
          <p:nvPr/>
        </p:nvPicPr>
        <p:blipFill>
          <a:blip r:embed="rId1"/>
          <a:stretch/>
        </p:blipFill>
        <p:spPr>
          <a:xfrm>
            <a:off x="1258920" y="270000"/>
            <a:ext cx="6769080" cy="632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Elipse 1"/>
          <p:cNvSpPr/>
          <p:nvPr/>
        </p:nvSpPr>
        <p:spPr>
          <a:xfrm>
            <a:off x="3924360" y="3860640"/>
            <a:ext cx="1295280" cy="360360"/>
          </a:xfrm>
          <a:prstGeom prst="ellipse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 fontScale="92500" lnSpcReduction="9999"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MDO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620" name=""/>
          <p:cNvSpPr txBox="1"/>
          <p:nvPr/>
        </p:nvSpPr>
        <p:spPr>
          <a:xfrm>
            <a:off x="457200" y="1600200"/>
            <a:ext cx="8229600" cy="211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Promover o estiramento do cast film na direção longitudinal (DM), através da diferença de velocidade entre os rolos da zona de estiramento.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21" name="Espaço Reservado para Conteúdo 2"/>
          <p:cNvSpPr/>
          <p:nvPr/>
        </p:nvSpPr>
        <p:spPr>
          <a:xfrm>
            <a:off x="609480" y="4005360"/>
            <a:ext cx="8229600" cy="21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no MDO: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Dados técnicos - MDO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pic>
        <p:nvPicPr>
          <p:cNvPr id="623" name="Picture 2" descr=""/>
          <p:cNvPicPr/>
          <p:nvPr/>
        </p:nvPicPr>
        <p:blipFill>
          <a:blip r:embed="rId1"/>
          <a:stretch/>
        </p:blipFill>
        <p:spPr>
          <a:xfrm>
            <a:off x="1709640" y="1263600"/>
            <a:ext cx="5238720" cy="547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3" descr="L:\COLABORADORES\Mazico\L4 OWSE22G 25.09.2014\L4 OWSE22G 25.09.14 013.jpg"/>
          <p:cNvPicPr/>
          <p:nvPr/>
        </p:nvPicPr>
        <p:blipFill>
          <a:blip r:embed="rId1"/>
          <a:stretch/>
        </p:blipFill>
        <p:spPr>
          <a:xfrm>
            <a:off x="108000" y="1527120"/>
            <a:ext cx="4317840" cy="32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5" name="Picture 4" descr="L:\COLABORADORES\Mazico\L4 OWSE22G 25.09.2014\L4 OWSE22G 25.09.14 014.jpg"/>
          <p:cNvPicPr/>
          <p:nvPr/>
        </p:nvPicPr>
        <p:blipFill>
          <a:blip r:embed="rId2"/>
          <a:stretch/>
        </p:blipFill>
        <p:spPr>
          <a:xfrm>
            <a:off x="4500720" y="3160800"/>
            <a:ext cx="4483080" cy="336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6" name="Rectangle 5"/>
          <p:cNvSpPr/>
          <p:nvPr/>
        </p:nvSpPr>
        <p:spPr>
          <a:xfrm>
            <a:off x="900000" y="409680"/>
            <a:ext cx="741708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ccecff"/>
                </a:solidFill>
                <a:effectLst/>
                <a:uFillTx/>
                <a:latin typeface="Verdana"/>
              </a:rPr>
              <a:t>ESTIRAMENTO LONGITUDINAL – MDO L4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 5"/>
          <p:cNvSpPr/>
          <p:nvPr/>
        </p:nvSpPr>
        <p:spPr>
          <a:xfrm>
            <a:off x="1116000" y="189000"/>
            <a:ext cx="71071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ccecff"/>
                </a:solidFill>
                <a:effectLst/>
                <a:uFillTx/>
                <a:latin typeface="Verdana"/>
              </a:rPr>
              <a:t>ESTIRAMENTO LONGITUDINAL – MDO L5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628" name="Picture 14" descr=""/>
          <p:cNvPicPr/>
          <p:nvPr/>
        </p:nvPicPr>
        <p:blipFill>
          <a:blip r:embed="rId1"/>
          <a:stretch/>
        </p:blipFill>
        <p:spPr>
          <a:xfrm>
            <a:off x="130320" y="655560"/>
            <a:ext cx="8893080" cy="608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Elipse 3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 de produção BOPP -  07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30" name="Texto explicativo em seta para cima 16"/>
          <p:cNvSpPr/>
          <p:nvPr/>
        </p:nvSpPr>
        <p:spPr>
          <a:xfrm rot="1191600">
            <a:off x="3269880" y="4811760"/>
            <a:ext cx="1143000" cy="1233360"/>
          </a:xfrm>
          <a:prstGeom prst="upArrowCallout">
            <a:avLst>
              <a:gd name="adj1" fmla="val 25002"/>
              <a:gd name="adj2" fmla="val 25000"/>
              <a:gd name="adj3" fmla="val 25013"/>
              <a:gd name="adj4" fmla="val 70041"/>
            </a:avLst>
          </a:prstGeom>
          <a:solidFill>
            <a:srgbClr val="ffffcc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Estiramento Transversal TDO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TDO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457200" y="1599840"/>
            <a:ext cx="8229600" cy="2260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Promover o estiramento do cast film na direção transversal, através da aberturas dos Joint Positions (corrente).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33" name="Espaço Reservado para Conteúdo 2"/>
          <p:cNvSpPr/>
          <p:nvPr/>
        </p:nvSpPr>
        <p:spPr>
          <a:xfrm>
            <a:off x="609480" y="4221000"/>
            <a:ext cx="8229600" cy="22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no TDO: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457200" y="115560"/>
            <a:ext cx="8229600" cy="7030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ccecff"/>
                </a:solidFill>
                <a:effectLst/>
                <a:uFillTx/>
                <a:latin typeface="Verdana"/>
                <a:ea typeface="Verdana"/>
              </a:rPr>
              <a:t>ESTIRAMENTO TRANSVERSAL -TDO</a:t>
            </a:r>
            <a:endParaRPr b="0" lang="en-CA" sz="32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pic>
        <p:nvPicPr>
          <p:cNvPr id="635" name="Picture 4" descr="L:\COLABORADORES\Mazico\L4 OWSE22G 25.09.2014\L4 OWSE22G 25.09.14 015.jpg"/>
          <p:cNvPicPr/>
          <p:nvPr/>
        </p:nvPicPr>
        <p:blipFill>
          <a:blip r:embed="rId1"/>
          <a:stretch/>
        </p:blipFill>
        <p:spPr>
          <a:xfrm>
            <a:off x="0" y="1052640"/>
            <a:ext cx="2879640" cy="252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" name="Picture 5" descr="L:\COLABORADORES\Mazico\L4 OWSE22G 25.09.2014\L4 OWSE22G 25.09.14 016.jpg"/>
          <p:cNvPicPr/>
          <p:nvPr/>
        </p:nvPicPr>
        <p:blipFill>
          <a:blip r:embed="rId2"/>
          <a:stretch/>
        </p:blipFill>
        <p:spPr>
          <a:xfrm>
            <a:off x="3098880" y="981000"/>
            <a:ext cx="2879640" cy="25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7" name="Picture 6" descr="L:\COLABORADORES\Mazico\L4 OWSE22G 25.09.2014\L4 OWSE22G 25.09.14 017.jpg"/>
          <p:cNvPicPr/>
          <p:nvPr/>
        </p:nvPicPr>
        <p:blipFill>
          <a:blip r:embed="rId3"/>
          <a:stretch/>
        </p:blipFill>
        <p:spPr>
          <a:xfrm>
            <a:off x="6156360" y="981000"/>
            <a:ext cx="2879640" cy="25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8" name="Picture 9" descr=""/>
          <p:cNvPicPr/>
          <p:nvPr/>
        </p:nvPicPr>
        <p:blipFill>
          <a:blip r:embed="rId4"/>
          <a:stretch/>
        </p:blipFill>
        <p:spPr>
          <a:xfrm>
            <a:off x="6222960" y="3933720"/>
            <a:ext cx="2882880" cy="251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9" name="Picture 10" descr=""/>
          <p:cNvPicPr/>
          <p:nvPr/>
        </p:nvPicPr>
        <p:blipFill>
          <a:blip r:embed="rId5"/>
          <a:stretch/>
        </p:blipFill>
        <p:spPr>
          <a:xfrm>
            <a:off x="3133800" y="3933720"/>
            <a:ext cx="2878200" cy="252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0" name="Picture 11" descr=""/>
          <p:cNvPicPr/>
          <p:nvPr/>
        </p:nvPicPr>
        <p:blipFill>
          <a:blip r:embed="rId6"/>
          <a:stretch/>
        </p:blipFill>
        <p:spPr>
          <a:xfrm>
            <a:off x="34920" y="3933720"/>
            <a:ext cx="2878200" cy="2517840"/>
          </a:xfrm>
          <a:prstGeom prst="rect">
            <a:avLst/>
          </a:prstGeom>
          <a:noFill/>
          <a:ln w="0"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 Box 2"/>
          <p:cNvSpPr/>
          <p:nvPr/>
        </p:nvSpPr>
        <p:spPr>
          <a:xfrm>
            <a:off x="3309840" y="2085840"/>
            <a:ext cx="62568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2" name="Text Box 3"/>
          <p:cNvSpPr/>
          <p:nvPr/>
        </p:nvSpPr>
        <p:spPr>
          <a:xfrm>
            <a:off x="152280" y="404640"/>
            <a:ext cx="88394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25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DIVISÃO DO AQUECIMENTO + VENTILAÇÃO DO FILME NO TDO: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3" name="Freeform 4"/>
          <p:cNvSpPr/>
          <p:nvPr/>
        </p:nvSpPr>
        <p:spPr>
          <a:xfrm>
            <a:off x="5110200" y="1676520"/>
            <a:ext cx="4262400" cy="2535120"/>
          </a:xfrm>
          <a:custGeom>
            <a:avLst/>
            <a:gdLst>
              <a:gd name="GluePoint1X" fmla="*/ 0 w 3800"/>
              <a:gd name="GluePoint1Y" fmla="*/ 0 h 1928"/>
              <a:gd name="GluePoint2X" fmla="*/ 2147483647 w 3800"/>
              <a:gd name="GluePoint2Y" fmla="*/ 2147483647 h 1928"/>
              <a:gd name="GluePoint3X" fmla="*/ 2147483647 w 3800"/>
              <a:gd name="GluePoint3Y" fmla="*/ 2147483647 h 1928"/>
              <a:gd name="GluePoint4X" fmla="*/ 2147483647 w 3800"/>
              <a:gd name="GluePoint4Y" fmla="*/ 2147483647 h 1928"/>
              <a:gd name="GluePoint5X" fmla="*/ 2147483647 w 3800"/>
              <a:gd name="GluePoint5Y" fmla="*/ 2147483647 h 1928"/>
              <a:gd name="GluePoint6X" fmla="*/ 2147483647 w 3800"/>
              <a:gd name="GluePoint6Y" fmla="*/ 2147483647 h 192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l" t="t" r="r" b="b"/>
            <a:pathLst>
              <a:path w="3800" h="1928">
                <a:moveTo>
                  <a:pt x="0" y="0"/>
                </a:moveTo>
                <a:cubicBezTo>
                  <a:pt x="304" y="196"/>
                  <a:pt x="608" y="393"/>
                  <a:pt x="816" y="471"/>
                </a:cubicBezTo>
                <a:cubicBezTo>
                  <a:pt x="1024" y="549"/>
                  <a:pt x="816" y="263"/>
                  <a:pt x="1248" y="471"/>
                </a:cubicBezTo>
                <a:cubicBezTo>
                  <a:pt x="1680" y="679"/>
                  <a:pt x="3016" y="1508"/>
                  <a:pt x="3408" y="1718"/>
                </a:cubicBezTo>
                <a:cubicBezTo>
                  <a:pt x="3800" y="1928"/>
                  <a:pt x="3552" y="1718"/>
                  <a:pt x="3600" y="1728"/>
                </a:cubicBezTo>
                <a:cubicBezTo>
                  <a:pt x="3648" y="1738"/>
                  <a:pt x="3672" y="1757"/>
                  <a:pt x="3696" y="1776"/>
                </a:cubicBez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4" name="Line 5"/>
          <p:cNvSpPr/>
          <p:nvPr/>
        </p:nvSpPr>
        <p:spPr>
          <a:xfrm flipH="1">
            <a:off x="5110200" y="1928880"/>
            <a:ext cx="807840" cy="1060560"/>
          </a:xfrm>
          <a:prstGeom prst="line">
            <a:avLst/>
          </a:prstGeom>
          <a:ln w="9360">
            <a:solidFill>
              <a:srgbClr val="ffffff"/>
            </a:solidFill>
            <a:prstDash val="lg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5" name="AutoShape 6"/>
          <p:cNvSpPr/>
          <p:nvPr/>
        </p:nvSpPr>
        <p:spPr>
          <a:xfrm>
            <a:off x="4500720" y="207972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6" name="AutoShape 7"/>
          <p:cNvSpPr/>
          <p:nvPr/>
        </p:nvSpPr>
        <p:spPr>
          <a:xfrm>
            <a:off x="4894200" y="2023920"/>
            <a:ext cx="27000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7" name="AutoShape 8"/>
          <p:cNvSpPr/>
          <p:nvPr/>
        </p:nvSpPr>
        <p:spPr>
          <a:xfrm>
            <a:off x="4680000" y="167652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8" name="AutoShape 9"/>
          <p:cNvSpPr/>
          <p:nvPr/>
        </p:nvSpPr>
        <p:spPr>
          <a:xfrm>
            <a:off x="5326200" y="197964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49" name="AutoShape 10"/>
          <p:cNvSpPr/>
          <p:nvPr/>
        </p:nvSpPr>
        <p:spPr>
          <a:xfrm>
            <a:off x="5076720" y="2384280"/>
            <a:ext cx="27000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0" name="AutoShape 11"/>
          <p:cNvSpPr/>
          <p:nvPr/>
        </p:nvSpPr>
        <p:spPr>
          <a:xfrm>
            <a:off x="5487840" y="2889360"/>
            <a:ext cx="26856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1" name="AutoShape 12"/>
          <p:cNvSpPr/>
          <p:nvPr/>
        </p:nvSpPr>
        <p:spPr>
          <a:xfrm>
            <a:off x="5972040" y="2787480"/>
            <a:ext cx="26856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2" name="AutoShape 13"/>
          <p:cNvSpPr/>
          <p:nvPr/>
        </p:nvSpPr>
        <p:spPr>
          <a:xfrm>
            <a:off x="6318360" y="231300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3" name="AutoShape 14"/>
          <p:cNvSpPr/>
          <p:nvPr/>
        </p:nvSpPr>
        <p:spPr>
          <a:xfrm>
            <a:off x="5972040" y="2332080"/>
            <a:ext cx="268560" cy="253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4" name="AutoShape 15"/>
          <p:cNvSpPr/>
          <p:nvPr/>
        </p:nvSpPr>
        <p:spPr>
          <a:xfrm>
            <a:off x="5702400" y="2585880"/>
            <a:ext cx="26964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5" name="AutoShape 16"/>
          <p:cNvSpPr/>
          <p:nvPr/>
        </p:nvSpPr>
        <p:spPr>
          <a:xfrm>
            <a:off x="5648400" y="228276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6" name="AutoShape 17"/>
          <p:cNvSpPr/>
          <p:nvPr/>
        </p:nvSpPr>
        <p:spPr>
          <a:xfrm>
            <a:off x="5380200" y="253512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7" name="AutoShape 18"/>
          <p:cNvSpPr/>
          <p:nvPr/>
        </p:nvSpPr>
        <p:spPr>
          <a:xfrm>
            <a:off x="5756400" y="314172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8" name="AutoShape 19"/>
          <p:cNvSpPr/>
          <p:nvPr/>
        </p:nvSpPr>
        <p:spPr>
          <a:xfrm>
            <a:off x="6134040" y="334332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9" name="AutoShape 20"/>
          <p:cNvSpPr/>
          <p:nvPr/>
        </p:nvSpPr>
        <p:spPr>
          <a:xfrm>
            <a:off x="6402240" y="349560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0" name="AutoShape 21"/>
          <p:cNvSpPr/>
          <p:nvPr/>
        </p:nvSpPr>
        <p:spPr>
          <a:xfrm>
            <a:off x="6726240" y="369720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1" name="AutoShape 22"/>
          <p:cNvSpPr/>
          <p:nvPr/>
        </p:nvSpPr>
        <p:spPr>
          <a:xfrm>
            <a:off x="7102440" y="3898800"/>
            <a:ext cx="270000" cy="2541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2" name="AutoShape 23"/>
          <p:cNvSpPr/>
          <p:nvPr/>
        </p:nvSpPr>
        <p:spPr>
          <a:xfrm>
            <a:off x="7424640" y="410220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3" name="AutoShape 24"/>
          <p:cNvSpPr/>
          <p:nvPr/>
        </p:nvSpPr>
        <p:spPr>
          <a:xfrm>
            <a:off x="6240600" y="2989440"/>
            <a:ext cx="269640" cy="253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4" name="AutoShape 25"/>
          <p:cNvSpPr/>
          <p:nvPr/>
        </p:nvSpPr>
        <p:spPr>
          <a:xfrm>
            <a:off x="6588000" y="3176640"/>
            <a:ext cx="26856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5" name="AutoShape 26"/>
          <p:cNvSpPr/>
          <p:nvPr/>
        </p:nvSpPr>
        <p:spPr>
          <a:xfrm>
            <a:off x="6894360" y="334332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6" name="AutoShape 27"/>
          <p:cNvSpPr/>
          <p:nvPr/>
        </p:nvSpPr>
        <p:spPr>
          <a:xfrm>
            <a:off x="7210440" y="354636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7" name="AutoShape 28"/>
          <p:cNvSpPr/>
          <p:nvPr/>
        </p:nvSpPr>
        <p:spPr>
          <a:xfrm>
            <a:off x="7586640" y="3798720"/>
            <a:ext cx="27000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8" name="AutoShape 29"/>
          <p:cNvSpPr/>
          <p:nvPr/>
        </p:nvSpPr>
        <p:spPr>
          <a:xfrm>
            <a:off x="6510240" y="2736720"/>
            <a:ext cx="26856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69" name="AutoShape 30"/>
          <p:cNvSpPr/>
          <p:nvPr/>
        </p:nvSpPr>
        <p:spPr>
          <a:xfrm>
            <a:off x="6778800" y="288936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0" name="AutoShape 31"/>
          <p:cNvSpPr/>
          <p:nvPr/>
        </p:nvSpPr>
        <p:spPr>
          <a:xfrm>
            <a:off x="7102440" y="309096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1" name="AutoShape 32"/>
          <p:cNvSpPr/>
          <p:nvPr/>
        </p:nvSpPr>
        <p:spPr>
          <a:xfrm>
            <a:off x="7478640" y="3292560"/>
            <a:ext cx="270000" cy="253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2" name="AutoShape 33"/>
          <p:cNvSpPr/>
          <p:nvPr/>
        </p:nvSpPr>
        <p:spPr>
          <a:xfrm>
            <a:off x="7802640" y="349560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3" name="AutoShape 34"/>
          <p:cNvSpPr/>
          <p:nvPr/>
        </p:nvSpPr>
        <p:spPr>
          <a:xfrm>
            <a:off x="6672240" y="248436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4" name="AutoShape 35"/>
          <p:cNvSpPr/>
          <p:nvPr/>
        </p:nvSpPr>
        <p:spPr>
          <a:xfrm>
            <a:off x="6940440" y="2635200"/>
            <a:ext cx="270000" cy="2541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5" name="AutoShape 36"/>
          <p:cNvSpPr/>
          <p:nvPr/>
        </p:nvSpPr>
        <p:spPr>
          <a:xfrm>
            <a:off x="7264440" y="283860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6" name="AutoShape 37"/>
          <p:cNvSpPr/>
          <p:nvPr/>
        </p:nvSpPr>
        <p:spPr>
          <a:xfrm>
            <a:off x="7640640" y="304020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7" name="AutoShape 38"/>
          <p:cNvSpPr/>
          <p:nvPr/>
        </p:nvSpPr>
        <p:spPr>
          <a:xfrm>
            <a:off x="7964640" y="324324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8" name="AutoShape 39"/>
          <p:cNvSpPr/>
          <p:nvPr/>
        </p:nvSpPr>
        <p:spPr>
          <a:xfrm>
            <a:off x="7802640" y="435456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79" name="AutoShape 40"/>
          <p:cNvSpPr/>
          <p:nvPr/>
        </p:nvSpPr>
        <p:spPr>
          <a:xfrm>
            <a:off x="7964640" y="405144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0" name="AutoShape 41"/>
          <p:cNvSpPr/>
          <p:nvPr/>
        </p:nvSpPr>
        <p:spPr>
          <a:xfrm>
            <a:off x="8178840" y="3747960"/>
            <a:ext cx="27000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1" name="AutoShape 42"/>
          <p:cNvSpPr/>
          <p:nvPr/>
        </p:nvSpPr>
        <p:spPr>
          <a:xfrm>
            <a:off x="8340840" y="3500280"/>
            <a:ext cx="269640" cy="25272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2" name="AutoShape 43"/>
          <p:cNvSpPr/>
          <p:nvPr/>
        </p:nvSpPr>
        <p:spPr>
          <a:xfrm>
            <a:off x="8070840" y="450684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3" name="AutoShape 44"/>
          <p:cNvSpPr/>
          <p:nvPr/>
        </p:nvSpPr>
        <p:spPr>
          <a:xfrm>
            <a:off x="8232840" y="420372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4" name="AutoShape 45"/>
          <p:cNvSpPr/>
          <p:nvPr/>
        </p:nvSpPr>
        <p:spPr>
          <a:xfrm>
            <a:off x="8448840" y="3898800"/>
            <a:ext cx="268200" cy="2541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5" name="AutoShape 46"/>
          <p:cNvSpPr/>
          <p:nvPr/>
        </p:nvSpPr>
        <p:spPr>
          <a:xfrm>
            <a:off x="8610480" y="3646440"/>
            <a:ext cx="26856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6" name="AutoShape 47"/>
          <p:cNvSpPr/>
          <p:nvPr/>
        </p:nvSpPr>
        <p:spPr>
          <a:xfrm>
            <a:off x="8286840" y="470844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7" name="AutoShape 48"/>
          <p:cNvSpPr/>
          <p:nvPr/>
        </p:nvSpPr>
        <p:spPr>
          <a:xfrm>
            <a:off x="8448840" y="440532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8" name="AutoShape 49"/>
          <p:cNvSpPr/>
          <p:nvPr/>
        </p:nvSpPr>
        <p:spPr>
          <a:xfrm>
            <a:off x="8663040" y="410220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89" name="AutoShape 50"/>
          <p:cNvSpPr/>
          <p:nvPr/>
        </p:nvSpPr>
        <p:spPr>
          <a:xfrm>
            <a:off x="8825040" y="384984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0" name="Oval 51"/>
          <p:cNvSpPr/>
          <p:nvPr/>
        </p:nvSpPr>
        <p:spPr>
          <a:xfrm>
            <a:off x="5380200" y="1523880"/>
            <a:ext cx="376200" cy="354240"/>
          </a:xfrm>
          <a:prstGeom prst="ellipse">
            <a:avLst/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1" name="Oval 52"/>
          <p:cNvSpPr/>
          <p:nvPr/>
        </p:nvSpPr>
        <p:spPr>
          <a:xfrm>
            <a:off x="6186600" y="1776240"/>
            <a:ext cx="377640" cy="354240"/>
          </a:xfrm>
          <a:prstGeom prst="ellipse">
            <a:avLst/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2" name="Oval 53"/>
          <p:cNvSpPr/>
          <p:nvPr/>
        </p:nvSpPr>
        <p:spPr>
          <a:xfrm>
            <a:off x="7478640" y="2535120"/>
            <a:ext cx="378000" cy="354240"/>
          </a:xfrm>
          <a:prstGeom prst="ellipse">
            <a:avLst/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3" name="Oval 54"/>
          <p:cNvSpPr/>
          <p:nvPr/>
        </p:nvSpPr>
        <p:spPr>
          <a:xfrm>
            <a:off x="8717040" y="3243240"/>
            <a:ext cx="377640" cy="352440"/>
          </a:xfrm>
          <a:prstGeom prst="ellipse">
            <a:avLst/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4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4" name="Oval 55"/>
          <p:cNvSpPr/>
          <p:nvPr/>
        </p:nvSpPr>
        <p:spPr>
          <a:xfrm>
            <a:off x="228600" y="1703520"/>
            <a:ext cx="376200" cy="353880"/>
          </a:xfrm>
          <a:prstGeom prst="ellipse">
            <a:avLst/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5" name="Oval 56"/>
          <p:cNvSpPr/>
          <p:nvPr/>
        </p:nvSpPr>
        <p:spPr>
          <a:xfrm>
            <a:off x="228600" y="2787480"/>
            <a:ext cx="378000" cy="354240"/>
          </a:xfrm>
          <a:prstGeom prst="ellipse">
            <a:avLst/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6" name="Oval 57"/>
          <p:cNvSpPr/>
          <p:nvPr/>
        </p:nvSpPr>
        <p:spPr>
          <a:xfrm>
            <a:off x="231840" y="3833640"/>
            <a:ext cx="377640" cy="354240"/>
          </a:xfrm>
          <a:prstGeom prst="ellipse">
            <a:avLst/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7" name="Oval 58"/>
          <p:cNvSpPr/>
          <p:nvPr/>
        </p:nvSpPr>
        <p:spPr>
          <a:xfrm>
            <a:off x="231840" y="4876920"/>
            <a:ext cx="377640" cy="352440"/>
          </a:xfrm>
          <a:prstGeom prst="ellipse">
            <a:avLst/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4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8" name="Text Box 59"/>
          <p:cNvSpPr/>
          <p:nvPr/>
        </p:nvSpPr>
        <p:spPr>
          <a:xfrm>
            <a:off x="685800" y="1523880"/>
            <a:ext cx="3581280" cy="73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Pré Heating – fornece energia suficiente para permitir o estiramento transversal do filme sem a ocorrência de rupturas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9" name="Text Box 60"/>
          <p:cNvSpPr/>
          <p:nvPr/>
        </p:nvSpPr>
        <p:spPr>
          <a:xfrm>
            <a:off x="685800" y="2362320"/>
            <a:ext cx="3581280" cy="11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Draw – proporciona / facilita o estiro mantendo homogênea a temperatura do filme, em concomitância com a liberação de energia gerada pelo cisalhamento entre as cadeias de polipropileno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0" name="AutoShape 61"/>
          <p:cNvSpPr/>
          <p:nvPr/>
        </p:nvSpPr>
        <p:spPr>
          <a:xfrm flipV="1">
            <a:off x="4267080" y="2437560"/>
            <a:ext cx="26856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1" name="AutoShape 62"/>
          <p:cNvSpPr/>
          <p:nvPr/>
        </p:nvSpPr>
        <p:spPr>
          <a:xfrm flipV="1">
            <a:off x="4535640" y="258840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2" name="AutoShape 63"/>
          <p:cNvSpPr/>
          <p:nvPr/>
        </p:nvSpPr>
        <p:spPr>
          <a:xfrm flipV="1">
            <a:off x="4913280" y="274104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e1604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3" name="AutoShape 64"/>
          <p:cNvSpPr/>
          <p:nvPr/>
        </p:nvSpPr>
        <p:spPr>
          <a:xfrm flipV="1">
            <a:off x="5294160" y="3328200"/>
            <a:ext cx="26856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4" name="AutoShape 65"/>
          <p:cNvSpPr/>
          <p:nvPr/>
        </p:nvSpPr>
        <p:spPr>
          <a:xfrm flipV="1">
            <a:off x="5105520" y="297108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 rot="10800000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5" name="AutoShape 66"/>
          <p:cNvSpPr/>
          <p:nvPr/>
        </p:nvSpPr>
        <p:spPr>
          <a:xfrm flipV="1">
            <a:off x="5597640" y="350460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9a287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6" name="AutoShape 67"/>
          <p:cNvSpPr/>
          <p:nvPr/>
        </p:nvSpPr>
        <p:spPr>
          <a:xfrm flipV="1">
            <a:off x="5943600" y="373320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7" name="AutoShape 68"/>
          <p:cNvSpPr/>
          <p:nvPr/>
        </p:nvSpPr>
        <p:spPr>
          <a:xfrm flipV="1">
            <a:off x="6211800" y="388548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8" name="AutoShape 69"/>
          <p:cNvSpPr/>
          <p:nvPr/>
        </p:nvSpPr>
        <p:spPr>
          <a:xfrm flipV="1">
            <a:off x="6535800" y="408708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9" name="AutoShape 70"/>
          <p:cNvSpPr/>
          <p:nvPr/>
        </p:nvSpPr>
        <p:spPr>
          <a:xfrm flipV="1">
            <a:off x="6912000" y="4289400"/>
            <a:ext cx="270000" cy="2541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0" name="AutoShape 71"/>
          <p:cNvSpPr/>
          <p:nvPr/>
        </p:nvSpPr>
        <p:spPr>
          <a:xfrm flipV="1">
            <a:off x="7234200" y="449208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1" name="AutoShape 72"/>
          <p:cNvSpPr/>
          <p:nvPr/>
        </p:nvSpPr>
        <p:spPr>
          <a:xfrm flipV="1">
            <a:off x="7543800" y="4723560"/>
            <a:ext cx="2682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2" name="AutoShape 73"/>
          <p:cNvSpPr/>
          <p:nvPr/>
        </p:nvSpPr>
        <p:spPr>
          <a:xfrm flipV="1">
            <a:off x="7812000" y="4876200"/>
            <a:ext cx="27000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3" name="AutoShape 74"/>
          <p:cNvSpPr/>
          <p:nvPr/>
        </p:nvSpPr>
        <p:spPr>
          <a:xfrm flipV="1">
            <a:off x="8112240" y="5004720"/>
            <a:ext cx="269640" cy="25236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ec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4" name="Text Box 75"/>
          <p:cNvSpPr/>
          <p:nvPr/>
        </p:nvSpPr>
        <p:spPr>
          <a:xfrm>
            <a:off x="685800" y="3635280"/>
            <a:ext cx="3581280" cy="9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Anneling – estabiliza / relaxa o filme em uma temperatura ideal para que o mesmo não sofra futuras alterações dimensionais / mecânicas.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5" name="Text Box 76"/>
          <p:cNvSpPr/>
          <p:nvPr/>
        </p:nvSpPr>
        <p:spPr>
          <a:xfrm>
            <a:off x="685800" y="4619520"/>
            <a:ext cx="3581280" cy="9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Cooling – resfriamento na saída do TDO / entrada do pull roll permitindo entregar o filme nas condições ideais para receber  tratamento superficial e bobinamento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6" name="Freeform 77"/>
          <p:cNvSpPr/>
          <p:nvPr/>
        </p:nvSpPr>
        <p:spPr>
          <a:xfrm flipV="1" rot="4063800">
            <a:off x="4526640" y="2361600"/>
            <a:ext cx="4002120" cy="2727360"/>
          </a:xfrm>
          <a:custGeom>
            <a:avLst/>
            <a:gdLst>
              <a:gd name="GluePoint1X" fmla="*/ 0 w 3800"/>
              <a:gd name="GluePoint1Y" fmla="*/ 0 h 1928"/>
              <a:gd name="GluePoint2X" fmla="*/ 2147483647 w 3800"/>
              <a:gd name="GluePoint2Y" fmla="*/ 2147483647 h 1928"/>
              <a:gd name="GluePoint3X" fmla="*/ 2147483647 w 3800"/>
              <a:gd name="GluePoint3Y" fmla="*/ 2147483647 h 1928"/>
              <a:gd name="GluePoint4X" fmla="*/ 2147483647 w 3800"/>
              <a:gd name="GluePoint4Y" fmla="*/ 2147483647 h 1928"/>
              <a:gd name="GluePoint5X" fmla="*/ 2147483647 w 3800"/>
              <a:gd name="GluePoint5Y" fmla="*/ 2147483647 h 1928"/>
              <a:gd name="GluePoint6X" fmla="*/ 2147483647 w 3800"/>
              <a:gd name="GluePoint6Y" fmla="*/ 2147483647 h 192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l" t="t" r="r" b="b"/>
            <a:pathLst>
              <a:path w="3800" h="1928">
                <a:moveTo>
                  <a:pt x="0" y="0"/>
                </a:moveTo>
                <a:cubicBezTo>
                  <a:pt x="304" y="196"/>
                  <a:pt x="608" y="393"/>
                  <a:pt x="816" y="471"/>
                </a:cubicBezTo>
                <a:cubicBezTo>
                  <a:pt x="1024" y="549"/>
                  <a:pt x="816" y="263"/>
                  <a:pt x="1248" y="471"/>
                </a:cubicBezTo>
                <a:cubicBezTo>
                  <a:pt x="1680" y="679"/>
                  <a:pt x="3016" y="1508"/>
                  <a:pt x="3408" y="1718"/>
                </a:cubicBezTo>
                <a:cubicBezTo>
                  <a:pt x="3800" y="1928"/>
                  <a:pt x="3552" y="1718"/>
                  <a:pt x="3600" y="1728"/>
                </a:cubicBezTo>
                <a:cubicBezTo>
                  <a:pt x="3648" y="1738"/>
                  <a:pt x="3672" y="1757"/>
                  <a:pt x="3696" y="1776"/>
                </a:cubicBez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6" dur="indefinite" restart="never" nodeType="tmRoot">
          <p:childTnLst>
            <p:seq>
              <p:cTn id="317" dur="indefinite" nodeType="mainSeq">
                <p:childTnLst>
                  <p:par>
                    <p:cTn id="318" nodeType="clickEffect" fill="hold">
                      <p:stCondLst>
                        <p:cond delay="indefinite"/>
                      </p:stCondLst>
                      <p:childTnLst>
                        <p:par>
                          <p:cTn id="3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9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nodeType="clickEffect" fill="hold">
                      <p:stCondLst>
                        <p:cond delay="indefinite"/>
                      </p:stCondLst>
                      <p:childTnLst>
                        <p:par>
                          <p:cTn id="33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34" dur="2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37" dur="2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nodeType="clickEffect" fill="hold">
                      <p:stCondLst>
                        <p:cond delay="indefinite"/>
                      </p:stCondLst>
                      <p:childTnLst>
                        <p:par>
                          <p:cTn id="3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2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3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5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8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1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nodeType="clickEffect" fill="hold">
                      <p:stCondLst>
                        <p:cond delay="indefinite"/>
                      </p:stCondLst>
                      <p:childTnLst>
                        <p:par>
                          <p:cTn id="3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6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9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ccecff"/>
                </a:solidFill>
                <a:effectLst/>
                <a:uFillTx/>
                <a:latin typeface="Verdana"/>
              </a:rPr>
              <a:t>SISTEMA DE LUBRIFICAÇÃO DA CORRENTE DO TDO LINHA 5</a:t>
            </a:r>
            <a:endParaRPr b="0" lang="en-CA" sz="32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pic>
        <p:nvPicPr>
          <p:cNvPr id="718" name="Picture 4" descr=""/>
          <p:cNvPicPr/>
          <p:nvPr/>
        </p:nvPicPr>
        <p:blipFill>
          <a:blip r:embed="rId1"/>
          <a:stretch/>
        </p:blipFill>
        <p:spPr>
          <a:xfrm>
            <a:off x="179280" y="1341360"/>
            <a:ext cx="4248360" cy="424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9" name="Picture 5" descr=""/>
          <p:cNvPicPr/>
          <p:nvPr/>
        </p:nvPicPr>
        <p:blipFill>
          <a:blip r:embed="rId2"/>
          <a:stretch/>
        </p:blipFill>
        <p:spPr>
          <a:xfrm>
            <a:off x="4695840" y="2409840"/>
            <a:ext cx="4437000" cy="443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2"/>
          <p:cNvSpPr/>
          <p:nvPr/>
        </p:nvSpPr>
        <p:spPr>
          <a:xfrm>
            <a:off x="1295280" y="152280"/>
            <a:ext cx="655344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Verdana"/>
              </a:rPr>
              <a:t>SISTEMA DE GRAMPOS (CLIP´S)  PARA</a:t>
            </a:r>
            <a:br>
              <a:rPr sz="2400"/>
            </a:b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Verdana"/>
              </a:rPr>
              <a:t>ESTIRAMENTO TRANSVERSAL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21" name="Picture 3" descr="grampos"/>
          <p:cNvPicPr/>
          <p:nvPr/>
        </p:nvPicPr>
        <p:blipFill>
          <a:blip r:embed="rId1"/>
          <a:stretch/>
        </p:blipFill>
        <p:spPr>
          <a:xfrm>
            <a:off x="533520" y="1447920"/>
            <a:ext cx="7848360" cy="485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2" name="Picture 4" descr=""/>
          <p:cNvPicPr/>
          <p:nvPr/>
        </p:nvPicPr>
        <p:blipFill>
          <a:blip r:embed="rId2"/>
          <a:stretch/>
        </p:blipFill>
        <p:spPr>
          <a:xfrm>
            <a:off x="2719440" y="1376280"/>
            <a:ext cx="4595760" cy="311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0" dur="indefinite" restart="never" nodeType="tmRoot">
          <p:childTnLst>
            <p:seq>
              <p:cTn id="361" dur="indefinite" nodeType="mainSeq">
                <p:childTnLst>
                  <p:par>
                    <p:cTn id="362" nodeType="clickEffect" fill="hold">
                      <p:stCondLst>
                        <p:cond delay="0"/>
                      </p:stCondLst>
                      <p:childTnLst>
                        <p:par>
                          <p:cTn id="36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nodeType="afterEffect" fill="hold" presetClass="entr" presetID="5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down)" transition="in">
                                      <p:cBhvr additive="repl">
                                        <p:cTn id="371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37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utoShape 6"/>
          <p:cNvSpPr/>
          <p:nvPr/>
        </p:nvSpPr>
        <p:spPr>
          <a:xfrm flipH="1" rot="5400000">
            <a:off x="5380560" y="4092480"/>
            <a:ext cx="1981440" cy="1873080"/>
          </a:xfrm>
          <a:prstGeom prst="rightArrowCallout">
            <a:avLst>
              <a:gd name="adj1" fmla="val 36059"/>
              <a:gd name="adj2" fmla="val 47736"/>
              <a:gd name="adj3" fmla="val 26025"/>
              <a:gd name="adj4" fmla="val 72917"/>
            </a:avLst>
          </a:prstGeom>
          <a:gradFill rotWithShape="0">
            <a:gsLst>
              <a:gs pos="0">
                <a:srgbClr val="33cccc"/>
              </a:gs>
              <a:gs pos="100000">
                <a:srgbClr val="00ffff"/>
              </a:gs>
            </a:gsLst>
            <a:lin ang="18900000"/>
          </a:gradFill>
          <a:ln w="0">
            <a:noFill/>
          </a:ln>
          <a:effectLst>
            <a:outerShdw dist="107932" dir="8100000" blurRad="0" rotWithShape="0">
              <a:srgbClr val="003b76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61" name="Picture 7" descr="Bobina transparente"/>
          <p:cNvPicPr/>
          <p:nvPr/>
        </p:nvPicPr>
        <p:blipFill>
          <a:blip r:embed="rId1"/>
          <a:stretch/>
        </p:blipFill>
        <p:spPr>
          <a:xfrm>
            <a:off x="6084720" y="5618160"/>
            <a:ext cx="1079640" cy="723960"/>
          </a:xfrm>
          <a:prstGeom prst="rect">
            <a:avLst/>
          </a:prstGeom>
          <a:noFill/>
          <a:ln w="28440">
            <a:solidFill>
              <a:srgbClr val="00ffff"/>
            </a:solidFill>
            <a:miter/>
          </a:ln>
        </p:spPr>
      </p:pic>
      <p:sp>
        <p:nvSpPr>
          <p:cNvPr id="62" name="AutoShape 8"/>
          <p:cNvSpPr/>
          <p:nvPr/>
        </p:nvSpPr>
        <p:spPr>
          <a:xfrm>
            <a:off x="3695760" y="4473720"/>
            <a:ext cx="1676520" cy="1447560"/>
          </a:xfrm>
          <a:prstGeom prst="rightArrowCallout">
            <a:avLst>
              <a:gd name="adj1" fmla="val 32142"/>
              <a:gd name="adj2" fmla="val 50000"/>
              <a:gd name="adj3" fmla="val 26922"/>
              <a:gd name="adj4" fmla="val 75329"/>
            </a:avLst>
          </a:prstGeom>
          <a:gradFill rotWithShape="0">
            <a:gsLst>
              <a:gs pos="0">
                <a:srgbClr val="cc66ff"/>
              </a:gs>
              <a:gs pos="100000">
                <a:srgbClr val="e6b3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63" name="Picture 9" descr="resina"/>
          <p:cNvPicPr/>
          <p:nvPr/>
        </p:nvPicPr>
        <p:blipFill>
          <a:blip r:embed="rId2"/>
          <a:stretch/>
        </p:blipFill>
        <p:spPr>
          <a:xfrm>
            <a:off x="4165560" y="4397400"/>
            <a:ext cx="703440" cy="720720"/>
          </a:xfrm>
          <a:prstGeom prst="rect">
            <a:avLst/>
          </a:prstGeom>
          <a:noFill/>
          <a:ln w="28440">
            <a:solidFill>
              <a:srgbClr val="cc66ff"/>
            </a:solidFill>
            <a:miter/>
          </a:ln>
        </p:spPr>
      </p:pic>
      <p:sp>
        <p:nvSpPr>
          <p:cNvPr id="64" name="AutoShape 10"/>
          <p:cNvSpPr/>
          <p:nvPr/>
        </p:nvSpPr>
        <p:spPr>
          <a:xfrm>
            <a:off x="5410080" y="2084400"/>
            <a:ext cx="3581640" cy="1847880"/>
          </a:xfrm>
          <a:prstGeom prst="upArrowCallout">
            <a:avLst>
              <a:gd name="adj1" fmla="val 72170"/>
              <a:gd name="adj2" fmla="val 94525"/>
              <a:gd name="adj3" fmla="val 30556"/>
              <a:gd name="adj4" fmla="val 69439"/>
            </a:avLst>
          </a:prstGeom>
          <a:gradFill rotWithShape="0">
            <a:gsLst>
              <a:gs pos="0">
                <a:srgbClr val="ffcc00"/>
              </a:gs>
              <a:gs pos="50000">
                <a:srgbClr val="ffff00"/>
              </a:gs>
              <a:gs pos="100000">
                <a:srgbClr val="ffcc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5" name="Rectangle 11"/>
          <p:cNvSpPr/>
          <p:nvPr/>
        </p:nvSpPr>
        <p:spPr>
          <a:xfrm>
            <a:off x="3678120" y="5191200"/>
            <a:ext cx="1319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t">
            <a:sp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Planta 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Petroquímica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(Resina PP)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aphicFrame>
        <p:nvGraphicFramePr>
          <p:cNvPr id="66" name="Object 10"/>
          <p:cNvGraphicFramePr/>
          <p:nvPr/>
        </p:nvGraphicFramePr>
        <p:xfrm>
          <a:off x="324000" y="870120"/>
          <a:ext cx="4032000" cy="263196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67" name="Object 10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324000" y="870120"/>
                    <a:ext cx="4032000" cy="26319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68" name="Rectangle 13"/>
          <p:cNvSpPr/>
          <p:nvPr/>
        </p:nvSpPr>
        <p:spPr>
          <a:xfrm>
            <a:off x="5410080" y="927000"/>
            <a:ext cx="1752840" cy="110016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69" name="Rectangle 14"/>
          <p:cNvSpPr/>
          <p:nvPr/>
        </p:nvSpPr>
        <p:spPr>
          <a:xfrm>
            <a:off x="5148360" y="1230480"/>
            <a:ext cx="22478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PT" sz="1600" strike="noStrike" u="none">
                <a:solidFill>
                  <a:srgbClr val="ffffff"/>
                </a:solidFill>
                <a:effectLst/>
                <a:uFillTx/>
                <a:latin typeface="Tahoma"/>
              </a:rPr>
              <a:t>Ponto de Venda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0" name="Rectangle 15"/>
          <p:cNvSpPr/>
          <p:nvPr/>
        </p:nvSpPr>
        <p:spPr>
          <a:xfrm>
            <a:off x="7315200" y="927000"/>
            <a:ext cx="1676520" cy="1100160"/>
          </a:xfrm>
          <a:prstGeom prst="rect">
            <a:avLst/>
          </a:prstGeom>
          <a:gradFill rotWithShape="0">
            <a:gsLst>
              <a:gs pos="0">
                <a:srgbClr val="993300"/>
              </a:gs>
              <a:gs pos="50000">
                <a:srgbClr val="ff6600"/>
              </a:gs>
              <a:gs pos="100000">
                <a:srgbClr val="9933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1" name="Rectangle 16"/>
          <p:cNvSpPr/>
          <p:nvPr/>
        </p:nvSpPr>
        <p:spPr>
          <a:xfrm>
            <a:off x="7467480" y="1093680"/>
            <a:ext cx="1333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PT" sz="1600" strike="noStrike" u="none">
                <a:solidFill>
                  <a:srgbClr val="ffffff"/>
                </a:solidFill>
                <a:effectLst/>
                <a:uFillTx/>
                <a:latin typeface="Tahoma"/>
              </a:rPr>
              <a:t>Consumidor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2" name="AutoShape 17"/>
          <p:cNvSpPr/>
          <p:nvPr/>
        </p:nvSpPr>
        <p:spPr>
          <a:xfrm flipH="1" rot="5400000">
            <a:off x="7315200" y="4312800"/>
            <a:ext cx="1981080" cy="1371600"/>
          </a:xfrm>
          <a:prstGeom prst="rightArrowCallout">
            <a:avLst>
              <a:gd name="adj1" fmla="val 32142"/>
              <a:gd name="adj2" fmla="val 50000"/>
              <a:gd name="adj3" fmla="val 33574"/>
              <a:gd name="adj4" fmla="val 73958"/>
            </a:avLst>
          </a:prstGeom>
          <a:gradFill rotWithShape="0">
            <a:gsLst>
              <a:gs pos="0">
                <a:srgbClr val="00cc00"/>
              </a:gs>
              <a:gs pos="100000">
                <a:srgbClr val="339933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3" name="Rectangle 18"/>
          <p:cNvSpPr/>
          <p:nvPr/>
        </p:nvSpPr>
        <p:spPr>
          <a:xfrm>
            <a:off x="7620120" y="4686480"/>
            <a:ext cx="1447560" cy="3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Convertedor 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4" name="Rectangle 19"/>
          <p:cNvSpPr/>
          <p:nvPr/>
        </p:nvSpPr>
        <p:spPr>
          <a:xfrm>
            <a:off x="6469200" y="3021120"/>
            <a:ext cx="154476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t">
            <a:sp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End User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(Embalagem)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5" name="AutoShape 20"/>
          <p:cNvSpPr/>
          <p:nvPr/>
        </p:nvSpPr>
        <p:spPr>
          <a:xfrm>
            <a:off x="190440" y="4440240"/>
            <a:ext cx="1676520" cy="1446120"/>
          </a:xfrm>
          <a:prstGeom prst="rightArrowCallout">
            <a:avLst>
              <a:gd name="adj1" fmla="val 32142"/>
              <a:gd name="adj2" fmla="val 50000"/>
              <a:gd name="adj3" fmla="val 26949"/>
              <a:gd name="adj4" fmla="val 75329"/>
            </a:avLst>
          </a:prstGeom>
          <a:gradFill rotWithShape="0">
            <a:gsLst>
              <a:gs pos="0">
                <a:srgbClr val="0066ff"/>
              </a:gs>
              <a:gs pos="100000">
                <a:srgbClr val="5c9d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6" name="Rectangle 21"/>
          <p:cNvSpPr/>
          <p:nvPr/>
        </p:nvSpPr>
        <p:spPr>
          <a:xfrm>
            <a:off x="160200" y="4943520"/>
            <a:ext cx="1403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Planta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Petroquímica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(Nafta)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7" name="AutoShape 22"/>
          <p:cNvSpPr/>
          <p:nvPr/>
        </p:nvSpPr>
        <p:spPr>
          <a:xfrm>
            <a:off x="1943280" y="4440240"/>
            <a:ext cx="1676160" cy="1447920"/>
          </a:xfrm>
          <a:prstGeom prst="rightArrowCallout">
            <a:avLst>
              <a:gd name="adj1" fmla="val 32142"/>
              <a:gd name="adj2" fmla="val 50000"/>
              <a:gd name="adj3" fmla="val 26910"/>
              <a:gd name="adj4" fmla="val 75329"/>
            </a:avLst>
          </a:prstGeom>
          <a:gradFill rotWithShape="0">
            <a:gsLst>
              <a:gs pos="0">
                <a:srgbClr val="b0ccdc"/>
              </a:gs>
              <a:gs pos="100000">
                <a:srgbClr val="ccec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8" name="Rectangle 23"/>
          <p:cNvSpPr/>
          <p:nvPr/>
        </p:nvSpPr>
        <p:spPr>
          <a:xfrm>
            <a:off x="1947600" y="4943520"/>
            <a:ext cx="1319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t">
            <a:sp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Planta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Petroquímica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(Propeno)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" name="AutoShape 24"/>
          <p:cNvSpPr/>
          <p:nvPr/>
        </p:nvSpPr>
        <p:spPr>
          <a:xfrm>
            <a:off x="38160" y="3627360"/>
            <a:ext cx="1638360" cy="736560"/>
          </a:xfrm>
          <a:prstGeom prst="downArrowCallout">
            <a:avLst>
              <a:gd name="adj1" fmla="val 69847"/>
              <a:gd name="adj2" fmla="val 55609"/>
              <a:gd name="adj3" fmla="val 14009"/>
              <a:gd name="adj4" fmla="val 66667"/>
            </a:avLst>
          </a:prstGeom>
          <a:gradFill rotWithShape="0">
            <a:gsLst>
              <a:gs pos="0">
                <a:srgbClr val="003399"/>
              </a:gs>
              <a:gs pos="100000">
                <a:srgbClr val="0000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" name="Text Box 25"/>
          <p:cNvSpPr/>
          <p:nvPr/>
        </p:nvSpPr>
        <p:spPr>
          <a:xfrm>
            <a:off x="-54000" y="3676680"/>
            <a:ext cx="11527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0066cc"/>
                </a:solidFill>
                <a:effectLst/>
                <a:uFillTx/>
                <a:latin typeface="Verdana"/>
              </a:rPr>
              <a:t>        Petróleo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" name="Rectangle 26"/>
          <p:cNvSpPr/>
          <p:nvPr/>
        </p:nvSpPr>
        <p:spPr>
          <a:xfrm>
            <a:off x="5435640" y="4614840"/>
            <a:ext cx="1873080" cy="73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Transformador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(Produtor Filme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ctr">
              <a:tabLst>
                <a:tab algn="l" pos="0"/>
                <a:tab algn="l" pos="762120"/>
                <a:tab algn="l" pos="1523880"/>
                <a:tab algn="l" pos="2286000"/>
                <a:tab algn="l" pos="3048120"/>
                <a:tab algn="l" pos="3809880"/>
                <a:tab algn="l" pos="4572000"/>
                <a:tab algn="l" pos="5334120"/>
                <a:tab algn="l" pos="6095880"/>
                <a:tab algn="l" pos="6858000"/>
                <a:tab algn="l" pos="7620120"/>
                <a:tab algn="l" pos="8381880"/>
                <a:tab algn="l" pos="9144000"/>
                <a:tab algn="l" pos="9906120"/>
                <a:tab algn="l" pos="10667880"/>
              </a:tabLst>
            </a:pPr>
            <a:r>
              <a:rPr b="1" lang="pt-PT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de BOPP)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82" name="Picture 27" descr="INDUS015"/>
          <p:cNvPicPr/>
          <p:nvPr/>
        </p:nvPicPr>
        <p:blipFill>
          <a:blip r:embed="rId5"/>
          <a:stretch/>
        </p:blipFill>
        <p:spPr>
          <a:xfrm>
            <a:off x="995400" y="3533760"/>
            <a:ext cx="1200240" cy="133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Picture 28" descr=""/>
          <p:cNvPicPr/>
          <p:nvPr/>
        </p:nvPicPr>
        <p:blipFill>
          <a:blip r:embed="rId6"/>
          <a:stretch/>
        </p:blipFill>
        <p:spPr>
          <a:xfrm>
            <a:off x="3564000" y="4183200"/>
            <a:ext cx="790560" cy="669960"/>
          </a:xfrm>
          <a:prstGeom prst="rect">
            <a:avLst/>
          </a:prstGeom>
          <a:noFill/>
          <a:ln w="28440">
            <a:solidFill>
              <a:srgbClr val="cc66ff"/>
            </a:solidFill>
            <a:miter/>
          </a:ln>
        </p:spPr>
      </p:pic>
      <p:pic>
        <p:nvPicPr>
          <p:cNvPr id="84" name="Picture 29" descr="roto_profama"/>
          <p:cNvPicPr/>
          <p:nvPr/>
        </p:nvPicPr>
        <p:blipFill>
          <a:blip r:embed="rId7"/>
          <a:stretch/>
        </p:blipFill>
        <p:spPr>
          <a:xfrm>
            <a:off x="7858080" y="5632560"/>
            <a:ext cx="1187640" cy="709560"/>
          </a:xfrm>
          <a:prstGeom prst="rect">
            <a:avLst/>
          </a:prstGeom>
          <a:noFill/>
          <a:ln w="28440">
            <a:solidFill>
              <a:srgbClr val="33cc33"/>
            </a:solidFill>
            <a:miter/>
          </a:ln>
        </p:spPr>
      </p:pic>
      <p:graphicFrame>
        <p:nvGraphicFramePr>
          <p:cNvPr id="85" name="Object 28"/>
          <p:cNvGraphicFramePr/>
          <p:nvPr/>
        </p:nvGraphicFramePr>
        <p:xfrm>
          <a:off x="5364000" y="5391000"/>
          <a:ext cx="927360" cy="663840"/>
        </p:xfrm>
        <a:graphic>
          <a:graphicData uri="http://schemas.openxmlformats.org/presentationml/2006/ole">
            <p:oleObj r:id="rId8" spid="">
              <p:embed/>
              <p:pic>
                <p:nvPicPr>
                  <p:cNvPr id="86" name="Object 28" descr=""/>
                  <p:cNvPicPr/>
                  <p:nvPr/>
                </p:nvPicPr>
                <p:blipFill>
                  <a:blip r:embed="rId9"/>
                  <a:stretch/>
                </p:blipFill>
                <p:spPr>
                  <a:xfrm>
                    <a:off x="5364000" y="5391000"/>
                    <a:ext cx="927360" cy="6638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7" name="CaixaDeTexto 29"/>
          <p:cNvSpPr/>
          <p:nvPr/>
        </p:nvSpPr>
        <p:spPr>
          <a:xfrm>
            <a:off x="3993120" y="5921280"/>
            <a:ext cx="72252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Braskem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8" name="CaixaDeTexto 30"/>
          <p:cNvSpPr/>
          <p:nvPr/>
        </p:nvSpPr>
        <p:spPr>
          <a:xfrm>
            <a:off x="223560" y="5929200"/>
            <a:ext cx="84492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Refinarias 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9" name="CaixaDeTexto 31"/>
          <p:cNvSpPr/>
          <p:nvPr/>
        </p:nvSpPr>
        <p:spPr>
          <a:xfrm>
            <a:off x="2291760" y="5921280"/>
            <a:ext cx="80712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Refinarias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0" name="CaixaDeTexto 32"/>
          <p:cNvSpPr/>
          <p:nvPr/>
        </p:nvSpPr>
        <p:spPr>
          <a:xfrm>
            <a:off x="1724400" y="3429000"/>
            <a:ext cx="146304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Plataforma Petrobrás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91" name="Rectangle 34"/>
          <p:cNvSpPr/>
          <p:nvPr/>
        </p:nvSpPr>
        <p:spPr>
          <a:xfrm>
            <a:off x="324720" y="115920"/>
            <a:ext cx="336348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Cadeia de Fornecimento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5" descr=""/>
          <p:cNvPicPr/>
          <p:nvPr/>
        </p:nvPicPr>
        <p:blipFill>
          <a:blip r:embed="rId1"/>
          <a:stretch/>
        </p:blipFill>
        <p:spPr>
          <a:xfrm>
            <a:off x="324000" y="981000"/>
            <a:ext cx="5219640" cy="540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4" name="Rectangle 6"/>
          <p:cNvSpPr/>
          <p:nvPr/>
        </p:nvSpPr>
        <p:spPr>
          <a:xfrm>
            <a:off x="2556720" y="189000"/>
            <a:ext cx="399420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SISTEMA DE GRAMPOS  PARA</a:t>
            </a:r>
            <a:br>
              <a:rPr sz="1800"/>
            </a:br>
            <a:r>
              <a:rPr b="1" lang="pt-BR" sz="18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ESTIRAMENTO TRANSVERSAL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25" name="Picture 4" descr=""/>
          <p:cNvPicPr/>
          <p:nvPr/>
        </p:nvPicPr>
        <p:blipFill>
          <a:blip r:embed="rId2"/>
          <a:stretch/>
        </p:blipFill>
        <p:spPr>
          <a:xfrm>
            <a:off x="5940360" y="822240"/>
            <a:ext cx="2833920" cy="2751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6" name="Picture 5" descr=""/>
          <p:cNvPicPr/>
          <p:nvPr/>
        </p:nvPicPr>
        <p:blipFill>
          <a:blip r:embed="rId3"/>
          <a:stretch/>
        </p:blipFill>
        <p:spPr>
          <a:xfrm>
            <a:off x="5940360" y="3681360"/>
            <a:ext cx="2833920" cy="291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Elipse 5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Processo de produção BOPP -  07 Sistemas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28" name="Texto explicativo em seta para a direita 18"/>
          <p:cNvSpPr/>
          <p:nvPr/>
        </p:nvSpPr>
        <p:spPr>
          <a:xfrm rot="20293200">
            <a:off x="1425600" y="3817800"/>
            <a:ext cx="1873080" cy="863640"/>
          </a:xfrm>
          <a:prstGeom prst="rightArrowCallout">
            <a:avLst>
              <a:gd name="adj1" fmla="val 25002"/>
              <a:gd name="adj2" fmla="val 25000"/>
              <a:gd name="adj3" fmla="val 25002"/>
              <a:gd name="adj4" fmla="val 64977"/>
            </a:avLst>
          </a:prstGeom>
          <a:solidFill>
            <a:srgbClr val="ff66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“puxamento” Pull Roll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Pull Roll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730" name=""/>
          <p:cNvSpPr txBox="1"/>
          <p:nvPr/>
        </p:nvSpPr>
        <p:spPr>
          <a:xfrm>
            <a:off x="457200" y="1600200"/>
            <a:ext cx="8229600" cy="1541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Preparar o filme para embobinamento na Winder.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31" name="Espaço Reservado para Conteúdo 2"/>
          <p:cNvSpPr/>
          <p:nvPr/>
        </p:nvSpPr>
        <p:spPr>
          <a:xfrm>
            <a:off x="539640" y="3645000"/>
            <a:ext cx="8229600" cy="15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no Pull Roll.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85800" y="304560"/>
            <a:ext cx="7772400" cy="9903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PULL  ROLL  (PRS)</a:t>
            </a:r>
            <a:endParaRPr b="0" lang="en-CA" sz="36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380880" y="1447920"/>
            <a:ext cx="8305920" cy="49528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MEDIDOR DE ESPESSURA: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controle do perfil.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TRATAMENTO CORONA / CHAMA: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oxidação de superfície via descarga corona ou chama. Nível, Tratamento passante e decaimento.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CORTE E SUCÇÃO DAS APARAS: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preparação para bobinamento.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Rectangle 2"/>
          <p:cNvSpPr/>
          <p:nvPr/>
        </p:nvSpPr>
        <p:spPr>
          <a:xfrm>
            <a:off x="1219320" y="76320"/>
            <a:ext cx="68580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SISTEMA DE MEDIÇÃO DE ESPESSURA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35" name="Picture 3" descr="espessura"/>
          <p:cNvPicPr/>
          <p:nvPr/>
        </p:nvPicPr>
        <p:blipFill>
          <a:blip r:embed="rId1"/>
          <a:stretch/>
        </p:blipFill>
        <p:spPr>
          <a:xfrm>
            <a:off x="933480" y="914400"/>
            <a:ext cx="7677000" cy="540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ectangle 4"/>
          <p:cNvSpPr/>
          <p:nvPr/>
        </p:nvSpPr>
        <p:spPr>
          <a:xfrm>
            <a:off x="324000" y="500040"/>
            <a:ext cx="8424720" cy="58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Sistema de Medição de espessura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 medição sem contato por meios de radiação ionizante de isótopos radioativos é o processo de maior sucesso para determinação continua de massa da base, espessura, e variáveis de materiais planos dependentes disto.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Uma geração de novos equipamentos da série de sucesso FH46, na qual agora conta com uma experiência de mais que 4 décadas adquiridas em instalações de medição ao redor do mundo está complementada através da mais avançada tecnologia de microprocessadores.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sistema de medição tipo M é usado para medições sem contato e permite, em ação ao monitoramento contínuo, classificação, controle de máquina e em combinação com computadores, controles de processo de produtos em forma ‘Plana” tais como papel, plásticos vidro ou metais.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risco para pessoal de operação é praticamente eliminado através de instalação adequada, regida por regulamentos legais.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 radiação ionizante é atenuada na entrada e passagem através do material. Isto é função da massa base.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 irradiação entrando na cabeça de medição produz um sinal de medida. O sinal é amplificado na cabeça de medição e então é passado para o processo eletrônico para outros processamentos digitais.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Estágios de expansão adicionais do sistema permitem computação de variáveis de controle, representação de dados de produção em um monitor assim como o controle de dispositivos de leitura com vários programas deste tipo.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uso de módulos altamente integrados e testados em um sistema modular permite uma operação de aprendizado rápido e garante máxima disponibilidade com um mínimo de manutenção.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Isótopos são fontes que pertencem ao mesmo elemento, mas diferem entre si através do “número de massa”.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6" descr=""/>
          <p:cNvPicPr/>
          <p:nvPr/>
        </p:nvPicPr>
        <p:blipFill>
          <a:blip r:embed="rId1"/>
          <a:stretch/>
        </p:blipFill>
        <p:spPr>
          <a:xfrm>
            <a:off x="6372360" y="2540160"/>
            <a:ext cx="2582640" cy="384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8" name="Picture 8" descr=""/>
          <p:cNvPicPr/>
          <p:nvPr/>
        </p:nvPicPr>
        <p:blipFill>
          <a:blip r:embed="rId2"/>
          <a:stretch/>
        </p:blipFill>
        <p:spPr>
          <a:xfrm>
            <a:off x="395280" y="1125360"/>
            <a:ext cx="8064360" cy="124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9" name="Picture 9" descr="For best results use pretreated film and surface treat again in-line."/>
          <p:cNvPicPr/>
          <p:nvPr/>
        </p:nvPicPr>
        <p:blipFill>
          <a:blip r:embed="rId3"/>
          <a:stretch/>
        </p:blipFill>
        <p:spPr>
          <a:xfrm>
            <a:off x="214200" y="3071880"/>
            <a:ext cx="2016360" cy="122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0" name="Picture 10" descr=""/>
          <p:cNvPicPr/>
          <p:nvPr/>
        </p:nvPicPr>
        <p:blipFill>
          <a:blip r:embed="rId4"/>
          <a:stretch/>
        </p:blipFill>
        <p:spPr>
          <a:xfrm>
            <a:off x="4562640" y="3071880"/>
            <a:ext cx="4365360" cy="3267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41" name="Group 28"/>
          <p:cNvGrpSpPr/>
          <p:nvPr/>
        </p:nvGrpSpPr>
        <p:grpSpPr>
          <a:xfrm>
            <a:off x="214200" y="4500720"/>
            <a:ext cx="2000160" cy="1498320"/>
            <a:chOff x="214200" y="4500720"/>
            <a:chExt cx="2000160" cy="1498320"/>
          </a:xfrm>
        </p:grpSpPr>
        <p:sp>
          <p:nvSpPr>
            <p:cNvPr id="742" name="Rectangle 29"/>
            <p:cNvSpPr/>
            <p:nvPr/>
          </p:nvSpPr>
          <p:spPr>
            <a:xfrm>
              <a:off x="214200" y="4500720"/>
              <a:ext cx="2000160" cy="149832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trike="noStrike" u="none">
                  <a:solidFill>
                    <a:srgbClr val="ffffff"/>
                  </a:solidFill>
                  <a:effectLst/>
                  <a:uFillTx/>
                  <a:latin typeface="Times New Roman"/>
                </a:rPr>
                <a:t>Barrier</a:t>
              </a:r>
              <a:endParaRPr b="0" lang="en-CA" sz="2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743" name="Picture 30" descr=""/>
            <p:cNvPicPr/>
            <p:nvPr/>
          </p:nvPicPr>
          <p:blipFill>
            <a:blip r:embed="rId5"/>
            <a:stretch/>
          </p:blipFill>
          <p:spPr>
            <a:xfrm>
              <a:off x="290520" y="4576680"/>
              <a:ext cx="1828800" cy="1342440"/>
            </a:xfrm>
            <a:prstGeom prst="rect">
              <a:avLst/>
            </a:prstGeom>
            <a:noFill/>
            <a:ln w="0">
              <a:noFill/>
            </a:ln>
          </p:spPr>
        </p:pic>
        <p:grpSp>
          <p:nvGrpSpPr>
            <p:cNvPr id="744" name="Group 31"/>
            <p:cNvGrpSpPr/>
            <p:nvPr/>
          </p:nvGrpSpPr>
          <p:grpSpPr>
            <a:xfrm>
              <a:off x="1182600" y="5472000"/>
              <a:ext cx="631440" cy="326160"/>
              <a:chOff x="1182600" y="5472000"/>
              <a:chExt cx="631440" cy="326160"/>
            </a:xfrm>
          </p:grpSpPr>
          <p:sp>
            <p:nvSpPr>
              <p:cNvPr id="745" name="Line 32"/>
              <p:cNvSpPr/>
              <p:nvPr/>
            </p:nvSpPr>
            <p:spPr>
              <a:xfrm flipH="1">
                <a:off x="1585440" y="5472000"/>
                <a:ext cx="228600" cy="302400"/>
              </a:xfrm>
              <a:prstGeom prst="line">
                <a:avLst/>
              </a:prstGeom>
              <a:ln w="12600">
                <a:solidFill>
                  <a:srgbClr val="33cc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746" name="Line 33"/>
              <p:cNvSpPr/>
              <p:nvPr/>
            </p:nvSpPr>
            <p:spPr>
              <a:xfrm>
                <a:off x="1182600" y="5766480"/>
                <a:ext cx="415800" cy="0"/>
              </a:xfrm>
              <a:prstGeom prst="line">
                <a:avLst/>
              </a:prstGeom>
              <a:ln w="12600">
                <a:solidFill>
                  <a:srgbClr val="33cccc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6800" bIns="-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747" name="Arc 34"/>
              <p:cNvSpPr/>
              <p:nvPr/>
            </p:nvSpPr>
            <p:spPr>
              <a:xfrm flipH="1" flipV="1" rot="3664800">
                <a:off x="1477440" y="5454000"/>
                <a:ext cx="131760" cy="330480"/>
              </a:xfrm>
              <a:custGeom>
                <a:avLst/>
                <a:gdLst>
                  <a:gd name="textAreaLeft" fmla="*/ 360 w 131760"/>
                  <a:gd name="textAreaRight" fmla="*/ 132480 w 131760"/>
                  <a:gd name="textAreaTop" fmla="*/ 360 h 330480"/>
                  <a:gd name="textAreaBottom" fmla="*/ 331200 h 330480"/>
                  <a:gd name="GluePoint1X" fmla="*/ 0 w 23930"/>
                  <a:gd name="GluePoint1Y" fmla="*/ 0 h 43034"/>
                  <a:gd name="GluePoint2X" fmla="*/ 0 w 23930"/>
                  <a:gd name="GluePoint2Y" fmla="*/ 0 h 43034"/>
                  <a:gd name="GluePoint3X" fmla="*/ 0 w 23930"/>
                  <a:gd name="GluePoint3Y" fmla="*/ 0 h 4303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fill="none" w="23930" h="43034">
                    <a:moveTo>
                      <a:pt x="0" y="126"/>
                    </a:moveTo>
                    <a:cubicBezTo>
                      <a:pt x="773" y="42"/>
                      <a:pt x="1551" y="-1"/>
                      <a:pt x="2330" y="0"/>
                    </a:cubicBezTo>
                    <a:cubicBezTo>
                      <a:pt x="14259" y="0"/>
                      <a:pt x="23930" y="9670"/>
                      <a:pt x="23930" y="21600"/>
                    </a:cubicBezTo>
                    <a:cubicBezTo>
                      <a:pt x="23930" y="32494"/>
                      <a:pt x="15816" y="41683"/>
                      <a:pt x="5005" y="43033"/>
                    </a:cubicBezTo>
                  </a:path>
                  <a:path stroke="0" w="23930" h="43034">
                    <a:moveTo>
                      <a:pt x="0" y="126"/>
                    </a:moveTo>
                    <a:cubicBezTo>
                      <a:pt x="773" y="42"/>
                      <a:pt x="1551" y="-1"/>
                      <a:pt x="2330" y="0"/>
                    </a:cubicBezTo>
                    <a:cubicBezTo>
                      <a:pt x="14259" y="0"/>
                      <a:pt x="23930" y="9670"/>
                      <a:pt x="23930" y="21600"/>
                    </a:cubicBezTo>
                    <a:cubicBezTo>
                      <a:pt x="23930" y="32494"/>
                      <a:pt x="15816" y="41683"/>
                      <a:pt x="5005" y="43033"/>
                    </a:cubicBezTo>
                    <a:lnTo>
                      <a:pt x="2330" y="21600"/>
                    </a:lnTo>
                    <a:lnTo>
                      <a:pt x="0" y="126"/>
                    </a:lnTo>
                    <a:close/>
                  </a:path>
                </a:pathLst>
              </a:custGeom>
              <a:noFill/>
              <a:ln w="12600">
                <a:solidFill>
                  <a:srgbClr val="33cccc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 anchor="ctr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748" name="Text Box 35"/>
              <p:cNvSpPr/>
              <p:nvPr/>
            </p:nvSpPr>
            <p:spPr>
              <a:xfrm>
                <a:off x="1400040" y="5490720"/>
                <a:ext cx="333360" cy="307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spAutoFit/>
              </a:bodyPr>
              <a:p>
                <a:pPr>
                  <a:lnSpc>
                    <a:spcPct val="100000"/>
                  </a:lnSpc>
                  <a:spcBef>
                    <a:spcPts val="876"/>
                  </a:spcBef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0" lang="en-GB" sz="1400" strike="noStrike" u="none">
                    <a:solidFill>
                      <a:srgbClr val="33cccc"/>
                    </a:solidFill>
                    <a:effectLst/>
                    <a:uFillTx/>
                    <a:latin typeface="Symbol"/>
                    <a:ea typeface="Symbol"/>
                  </a:rPr>
                  <a:t></a:t>
                </a:r>
                <a:endParaRPr b="0" lang="en-CA" sz="14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</p:grpSp>
      <p:pic>
        <p:nvPicPr>
          <p:cNvPr id="749" name="Picture 15" descr="Water_drop_animation_enhanced_small"/>
          <p:cNvPicPr/>
          <p:nvPr/>
        </p:nvPicPr>
        <p:blipFill>
          <a:blip r:embed="rId6"/>
          <a:stretch/>
        </p:blipFill>
        <p:spPr>
          <a:xfrm>
            <a:off x="2549520" y="3071880"/>
            <a:ext cx="1714680" cy="228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0" name="Rectangle 37"/>
          <p:cNvSpPr/>
          <p:nvPr/>
        </p:nvSpPr>
        <p:spPr>
          <a:xfrm>
            <a:off x="320760" y="5986800"/>
            <a:ext cx="177768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 algn="just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Mercúrio , 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Symbol"/>
                <a:ea typeface="Symbol"/>
              </a:rPr>
              <a:t>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~ 465 din/cm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51" name="Rectangle 37"/>
          <p:cNvSpPr/>
          <p:nvPr/>
        </p:nvSpPr>
        <p:spPr>
          <a:xfrm>
            <a:off x="2667960" y="5357520"/>
            <a:ext cx="146448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 algn="just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Água , 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Symbol"/>
                <a:ea typeface="Symbol"/>
              </a:rPr>
              <a:t></a:t>
            </a:r>
            <a:r>
              <a:rPr b="0" lang="pt-BR" sz="12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~ 73 din/cm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52" name="Rectangle 20"/>
          <p:cNvSpPr/>
          <p:nvPr/>
        </p:nvSpPr>
        <p:spPr>
          <a:xfrm>
            <a:off x="254160" y="333360"/>
            <a:ext cx="31240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Tratamento Superficial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ectangle 4"/>
          <p:cNvSpPr/>
          <p:nvPr/>
        </p:nvSpPr>
        <p:spPr>
          <a:xfrm>
            <a:off x="254160" y="333360"/>
            <a:ext cx="31240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Tratamento Superficial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54" name="Picture 6" descr=""/>
          <p:cNvPicPr/>
          <p:nvPr/>
        </p:nvPicPr>
        <p:blipFill>
          <a:blip r:embed="rId1"/>
          <a:stretch/>
        </p:blipFill>
        <p:spPr>
          <a:xfrm>
            <a:off x="5614920" y="3716280"/>
            <a:ext cx="3529080" cy="2643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5" name="Picture 7" descr="corona"/>
          <p:cNvPicPr/>
          <p:nvPr/>
        </p:nvPicPr>
        <p:blipFill>
          <a:blip r:embed="rId2"/>
          <a:stretch/>
        </p:blipFill>
        <p:spPr>
          <a:xfrm>
            <a:off x="331920" y="765000"/>
            <a:ext cx="4203720" cy="3173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6" name="Picture 12" descr="chama LP"/>
          <p:cNvPicPr/>
          <p:nvPr/>
        </p:nvPicPr>
        <p:blipFill>
          <a:blip r:embed="rId3"/>
          <a:stretch/>
        </p:blipFill>
        <p:spPr>
          <a:xfrm>
            <a:off x="5614920" y="1557360"/>
            <a:ext cx="2822760" cy="211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7" name="Text Box 10"/>
          <p:cNvSpPr/>
          <p:nvPr/>
        </p:nvSpPr>
        <p:spPr>
          <a:xfrm>
            <a:off x="5619240" y="981000"/>
            <a:ext cx="2045160" cy="337680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pt-BR" sz="1600" strike="noStrike" u="none">
                <a:solidFill>
                  <a:srgbClr val="003b76"/>
                </a:solidFill>
                <a:effectLst/>
                <a:uFillTx/>
                <a:latin typeface="Trebuchet MS"/>
              </a:rPr>
              <a:t>Tratamento Chama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58" name="Picture 1" descr=""/>
          <p:cNvPicPr/>
          <p:nvPr/>
        </p:nvPicPr>
        <p:blipFill>
          <a:blip r:embed="rId4"/>
          <a:stretch/>
        </p:blipFill>
        <p:spPr>
          <a:xfrm>
            <a:off x="822240" y="5073480"/>
            <a:ext cx="3571920" cy="133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Rectangle 2"/>
          <p:cNvSpPr/>
          <p:nvPr/>
        </p:nvSpPr>
        <p:spPr>
          <a:xfrm>
            <a:off x="253080" y="333360"/>
            <a:ext cx="42656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Tratamento Superficial - Chama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60" name="Picture 18" descr=""/>
          <p:cNvPicPr/>
          <p:nvPr/>
        </p:nvPicPr>
        <p:blipFill>
          <a:blip r:embed="rId1"/>
          <a:stretch/>
        </p:blipFill>
        <p:spPr>
          <a:xfrm>
            <a:off x="60480" y="752400"/>
            <a:ext cx="4970160" cy="371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1" name="Picture 5" descr=""/>
          <p:cNvPicPr/>
          <p:nvPr/>
        </p:nvPicPr>
        <p:blipFill>
          <a:blip r:embed="rId2"/>
          <a:stretch/>
        </p:blipFill>
        <p:spPr>
          <a:xfrm>
            <a:off x="5043600" y="684360"/>
            <a:ext cx="4076640" cy="5663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2" name="Rectangle 6"/>
          <p:cNvSpPr/>
          <p:nvPr/>
        </p:nvSpPr>
        <p:spPr>
          <a:xfrm>
            <a:off x="108000" y="4745160"/>
            <a:ext cx="4824360" cy="1502280"/>
          </a:xfrm>
          <a:prstGeom prst="rect">
            <a:avLst/>
          </a:prstGeom>
          <a:noFill/>
          <a:ln w="0">
            <a:noFill/>
          </a:ln>
          <a:effectLst>
            <a:outerShdw dist="17819" dir="2700000" blurRad="0" rotWithShape="0">
              <a:srgbClr val="1f7a7a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just">
              <a:lnSpc>
                <a:spcPct val="11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4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Parâmetros: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lnSpc>
                <a:spcPct val="11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    - Temperatura da chama, que é função da Razão Mistura (ar + gás): ajustada pela Manutenção;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lnSpc>
                <a:spcPct val="11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    - Gap entre queimador e filme;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lnSpc>
                <a:spcPct val="11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    - Vazão da mistura;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algn="just">
              <a:lnSpc>
                <a:spcPct val="11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4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    - Temperatura cilindro tratador;</a:t>
            </a:r>
            <a:endParaRPr b="0" lang="en-CA" sz="1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aixaDeTexto 22"/>
          <p:cNvSpPr/>
          <p:nvPr/>
        </p:nvSpPr>
        <p:spPr>
          <a:xfrm>
            <a:off x="398520" y="189000"/>
            <a:ext cx="31240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Tratamento Superficial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64" name="Rectangle 14"/>
          <p:cNvSpPr/>
          <p:nvPr/>
        </p:nvSpPr>
        <p:spPr>
          <a:xfrm>
            <a:off x="108000" y="765360"/>
            <a:ext cx="8785080" cy="6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just">
              <a:lnSpc>
                <a:spcPct val="12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   É sabido que a superfície tratada com Chama tem maior vida útil do que a superfície tratada com Corona.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65" name="Picture 15" descr=""/>
          <p:cNvPicPr/>
          <p:nvPr/>
        </p:nvPicPr>
        <p:blipFill>
          <a:blip r:embed="rId1"/>
          <a:stretch/>
        </p:blipFill>
        <p:spPr>
          <a:xfrm>
            <a:off x="1812960" y="1628640"/>
            <a:ext cx="5064120" cy="328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6" name="Text Box 16"/>
          <p:cNvSpPr/>
          <p:nvPr/>
        </p:nvSpPr>
        <p:spPr>
          <a:xfrm>
            <a:off x="250920" y="5516640"/>
            <a:ext cx="8640720" cy="5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just"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pt-BR" sz="1600" strike="noStrike" u="none">
                <a:solidFill>
                  <a:srgbClr val="66ccff"/>
                </a:solidFill>
                <a:effectLst/>
                <a:uFillTx/>
                <a:latin typeface="Times New Roman"/>
              </a:rPr>
              <a:t>    A Vitopel garante 6 meses de validade no BOPP justamente por causa do decaimento do tratamento superficial com o tempo. 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67" name="CaixaDeTexto 1"/>
          <p:cNvSpPr/>
          <p:nvPr/>
        </p:nvSpPr>
        <p:spPr>
          <a:xfrm>
            <a:off x="5292720" y="3271680"/>
            <a:ext cx="93492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ff"/>
                </a:solidFill>
                <a:effectLst/>
                <a:uFillTx/>
                <a:latin typeface="Verdana"/>
              </a:rPr>
              <a:t>Chama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68" name="CaixaDeTexto 2"/>
          <p:cNvSpPr/>
          <p:nvPr/>
        </p:nvSpPr>
        <p:spPr>
          <a:xfrm>
            <a:off x="3276720" y="3860640"/>
            <a:ext cx="790560" cy="2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660033"/>
                </a:solidFill>
                <a:effectLst/>
                <a:uFillTx/>
                <a:latin typeface="Verdana"/>
              </a:rPr>
              <a:t>Corona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5" dur="indefinite" restart="never" nodeType="tmRoot">
          <p:childTnLst>
            <p:seq>
              <p:cTn id="376" dur="indefinite" nodeType="mainSeq">
                <p:childTnLst>
                  <p:par>
                    <p:cTn id="377" nodeType="clickEffect" fill="hold">
                      <p:stCondLst>
                        <p:cond delay="0"/>
                      </p:stCondLst>
                      <p:childTnLst>
                        <p:par>
                          <p:cTn id="3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1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2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3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0"/>
            <a:ext cx="71625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A ORIGEM DO POLIPROPILENO</a:t>
            </a:r>
            <a:endParaRPr b="0" lang="en-CA" sz="2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93" name="Rectangle 3"/>
          <p:cNvSpPr/>
          <p:nvPr/>
        </p:nvSpPr>
        <p:spPr>
          <a:xfrm>
            <a:off x="-76320" y="609480"/>
            <a:ext cx="342900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600" strike="noStrike" u="none">
                <a:solidFill>
                  <a:srgbClr val="66ccff"/>
                </a:solidFill>
                <a:effectLst/>
                <a:uFillTx/>
                <a:latin typeface="Verdana"/>
              </a:rPr>
              <a:t>1) OBTENÇÃO DO PROPENO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pSp>
        <p:nvGrpSpPr>
          <p:cNvPr id="94" name="Group 4"/>
          <p:cNvGrpSpPr/>
          <p:nvPr/>
        </p:nvGrpSpPr>
        <p:grpSpPr>
          <a:xfrm>
            <a:off x="46080" y="1847880"/>
            <a:ext cx="9045360" cy="2203560"/>
            <a:chOff x="46080" y="1847880"/>
            <a:chExt cx="9045360" cy="2203560"/>
          </a:xfrm>
        </p:grpSpPr>
        <p:sp>
          <p:nvSpPr>
            <p:cNvPr id="95" name="Rectangle 5"/>
            <p:cNvSpPr/>
            <p:nvPr/>
          </p:nvSpPr>
          <p:spPr>
            <a:xfrm>
              <a:off x="1066680" y="3220920"/>
              <a:ext cx="1143000" cy="830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6" name="Line 6"/>
            <p:cNvSpPr/>
            <p:nvPr/>
          </p:nvSpPr>
          <p:spPr>
            <a:xfrm>
              <a:off x="266760" y="1847880"/>
              <a:ext cx="8612280" cy="144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7" name="Line 7"/>
            <p:cNvSpPr/>
            <p:nvPr/>
          </p:nvSpPr>
          <p:spPr>
            <a:xfrm>
              <a:off x="266760" y="1847880"/>
              <a:ext cx="1440" cy="25704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8" name="Freeform 8"/>
            <p:cNvSpPr/>
            <p:nvPr/>
          </p:nvSpPr>
          <p:spPr>
            <a:xfrm>
              <a:off x="190440" y="2085840"/>
              <a:ext cx="14292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99" name="Rectangle 9"/>
            <p:cNvSpPr/>
            <p:nvPr/>
          </p:nvSpPr>
          <p:spPr>
            <a:xfrm>
              <a:off x="46080" y="2286000"/>
              <a:ext cx="94284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0" name="Rectangle 10"/>
            <p:cNvSpPr/>
            <p:nvPr/>
          </p:nvSpPr>
          <p:spPr>
            <a:xfrm>
              <a:off x="141120" y="2335320"/>
              <a:ext cx="8499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PROPANO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1" name="Rectangle 11"/>
            <p:cNvSpPr/>
            <p:nvPr/>
          </p:nvSpPr>
          <p:spPr>
            <a:xfrm>
              <a:off x="188640" y="2516040"/>
              <a:ext cx="72144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BUTANO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2" name="Rectangle 12"/>
            <p:cNvSpPr/>
            <p:nvPr/>
          </p:nvSpPr>
          <p:spPr>
            <a:xfrm>
              <a:off x="255600" y="2706840"/>
              <a:ext cx="66384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(G.L.P.)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3" name="Rectangle 13"/>
            <p:cNvSpPr/>
            <p:nvPr/>
          </p:nvSpPr>
          <p:spPr>
            <a:xfrm>
              <a:off x="407520" y="2887560"/>
              <a:ext cx="3027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9900"/>
                  </a:solidFill>
                  <a:effectLst/>
                  <a:uFillTx/>
                  <a:latin typeface="Verdana"/>
                </a:rPr>
                <a:t>2%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4" name="Line 14"/>
            <p:cNvSpPr/>
            <p:nvPr/>
          </p:nvSpPr>
          <p:spPr>
            <a:xfrm>
              <a:off x="1714680" y="1847880"/>
              <a:ext cx="1440" cy="12492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5" name="Freeform 15"/>
            <p:cNvSpPr/>
            <p:nvPr/>
          </p:nvSpPr>
          <p:spPr>
            <a:xfrm>
              <a:off x="1638360" y="3078000"/>
              <a:ext cx="14292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6" name="Rectangle 16"/>
            <p:cNvSpPr/>
            <p:nvPr/>
          </p:nvSpPr>
          <p:spPr>
            <a:xfrm>
              <a:off x="1437480" y="3278160"/>
              <a:ext cx="3258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150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7" name="Rectangle 17"/>
            <p:cNvSpPr/>
            <p:nvPr/>
          </p:nvSpPr>
          <p:spPr>
            <a:xfrm>
              <a:off x="1751760" y="3268800"/>
              <a:ext cx="90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°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8" name="Rectangle 18"/>
            <p:cNvSpPr/>
            <p:nvPr/>
          </p:nvSpPr>
          <p:spPr>
            <a:xfrm>
              <a:off x="1809000" y="3278160"/>
              <a:ext cx="1108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C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09" name="Rectangle 19"/>
            <p:cNvSpPr/>
            <p:nvPr/>
          </p:nvSpPr>
          <p:spPr>
            <a:xfrm>
              <a:off x="1238400" y="3546360"/>
              <a:ext cx="9082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GASOLINA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0" name="Rectangle 20"/>
            <p:cNvSpPr/>
            <p:nvPr/>
          </p:nvSpPr>
          <p:spPr>
            <a:xfrm>
              <a:off x="1485360" y="3822840"/>
              <a:ext cx="411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9900"/>
                  </a:solidFill>
                  <a:effectLst/>
                  <a:uFillTx/>
                  <a:latin typeface="Verdana"/>
                </a:rPr>
                <a:t>14%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1" name="Rectangle 21"/>
            <p:cNvSpPr/>
            <p:nvPr/>
          </p:nvSpPr>
          <p:spPr>
            <a:xfrm>
              <a:off x="2247840" y="1847880"/>
              <a:ext cx="1143000" cy="228600"/>
            </a:xfrm>
            <a:prstGeom prst="rect">
              <a:avLst/>
            </a:prstGeom>
            <a:blipFill rotWithShape="0">
              <a:blip r:embed="rId1"/>
              <a:srcRect/>
              <a:tile tx="0" ty="0" sx="100000" sy="100000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 fontScale="40000" lnSpcReduction="19999"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2" name="Rectangle 22"/>
            <p:cNvSpPr/>
            <p:nvPr/>
          </p:nvSpPr>
          <p:spPr>
            <a:xfrm>
              <a:off x="2247840" y="1847880"/>
              <a:ext cx="1143000" cy="228600"/>
            </a:xfrm>
            <a:prstGeom prst="rect">
              <a:avLst/>
            </a:prstGeom>
            <a:noFill/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 fontScale="40000" lnSpcReduction="19999"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3" name="Rectangle 23"/>
            <p:cNvSpPr/>
            <p:nvPr/>
          </p:nvSpPr>
          <p:spPr>
            <a:xfrm>
              <a:off x="2400480" y="2162160"/>
              <a:ext cx="799920" cy="73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4" name="Rectangle 24"/>
            <p:cNvSpPr/>
            <p:nvPr/>
          </p:nvSpPr>
          <p:spPr>
            <a:xfrm>
              <a:off x="2494440" y="2220840"/>
              <a:ext cx="6660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NAFTA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5" name="Rectangle 25"/>
            <p:cNvSpPr/>
            <p:nvPr/>
          </p:nvSpPr>
          <p:spPr>
            <a:xfrm>
              <a:off x="2571840" y="2440080"/>
              <a:ext cx="38088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175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6" name="Rectangle 26"/>
            <p:cNvSpPr/>
            <p:nvPr/>
          </p:nvSpPr>
          <p:spPr>
            <a:xfrm>
              <a:off x="2971440" y="2421000"/>
              <a:ext cx="10548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°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7" name="Rectangle 27"/>
            <p:cNvSpPr/>
            <p:nvPr/>
          </p:nvSpPr>
          <p:spPr>
            <a:xfrm>
              <a:off x="3071520" y="2440080"/>
              <a:ext cx="12960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C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8" name="Rectangle 28"/>
            <p:cNvSpPr/>
            <p:nvPr/>
          </p:nvSpPr>
          <p:spPr>
            <a:xfrm>
              <a:off x="2628360" y="2649600"/>
              <a:ext cx="48096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12%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19" name="Line 29"/>
            <p:cNvSpPr/>
            <p:nvPr/>
          </p:nvSpPr>
          <p:spPr>
            <a:xfrm>
              <a:off x="4591080" y="1847880"/>
              <a:ext cx="1440" cy="12492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0" name="Freeform 30"/>
            <p:cNvSpPr/>
            <p:nvPr/>
          </p:nvSpPr>
          <p:spPr>
            <a:xfrm>
              <a:off x="4514760" y="3078000"/>
              <a:ext cx="144720" cy="142920"/>
            </a:xfrm>
            <a:custGeom>
              <a:avLst/>
              <a:gdLst>
                <a:gd name="GluePoint1X" fmla="*/ 0 w 91"/>
                <a:gd name="GluePoint1Y" fmla="*/ 0 h 90"/>
                <a:gd name="GluePoint2X" fmla="*/ 48 w 91"/>
                <a:gd name="GluePoint2Y" fmla="*/ 90 h 90"/>
                <a:gd name="GluePoint3X" fmla="*/ 91 w 91"/>
                <a:gd name="GluePoint3Y" fmla="*/ 0 h 90"/>
                <a:gd name="GluePoint4X" fmla="*/ 0 w 91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1" h="90">
                  <a:moveTo>
                    <a:pt x="0" y="0"/>
                  </a:moveTo>
                  <a:lnTo>
                    <a:pt x="48" y="90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1" name="Rectangle 31"/>
            <p:cNvSpPr/>
            <p:nvPr/>
          </p:nvSpPr>
          <p:spPr>
            <a:xfrm>
              <a:off x="4032360" y="3200400"/>
              <a:ext cx="114444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2" name="Rectangle 32"/>
            <p:cNvSpPr/>
            <p:nvPr/>
          </p:nvSpPr>
          <p:spPr>
            <a:xfrm>
              <a:off x="4402800" y="3257640"/>
              <a:ext cx="3258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240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3" name="Rectangle 33"/>
            <p:cNvSpPr/>
            <p:nvPr/>
          </p:nvSpPr>
          <p:spPr>
            <a:xfrm>
              <a:off x="4710960" y="3247920"/>
              <a:ext cx="90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°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4" name="Rectangle 34"/>
            <p:cNvSpPr/>
            <p:nvPr/>
          </p:nvSpPr>
          <p:spPr>
            <a:xfrm>
              <a:off x="4799880" y="3257640"/>
              <a:ext cx="1108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C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5" name="Rectangle 35"/>
            <p:cNvSpPr/>
            <p:nvPr/>
          </p:nvSpPr>
          <p:spPr>
            <a:xfrm>
              <a:off x="4128120" y="3429000"/>
              <a:ext cx="10522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QUEROSENE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6" name="Rectangle 36"/>
            <p:cNvSpPr/>
            <p:nvPr/>
          </p:nvSpPr>
          <p:spPr>
            <a:xfrm>
              <a:off x="4450680" y="3621240"/>
              <a:ext cx="411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9900"/>
                  </a:solidFill>
                  <a:effectLst/>
                  <a:uFillTx/>
                  <a:latin typeface="Verdana"/>
                </a:rPr>
                <a:t>10%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7" name="Line 37"/>
            <p:cNvSpPr/>
            <p:nvPr/>
          </p:nvSpPr>
          <p:spPr>
            <a:xfrm>
              <a:off x="5678640" y="1847880"/>
              <a:ext cx="1440" cy="5634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8" name="Freeform 38"/>
            <p:cNvSpPr/>
            <p:nvPr/>
          </p:nvSpPr>
          <p:spPr>
            <a:xfrm>
              <a:off x="5600880" y="2371680"/>
              <a:ext cx="14256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29" name="Rectangle 39"/>
            <p:cNvSpPr/>
            <p:nvPr/>
          </p:nvSpPr>
          <p:spPr>
            <a:xfrm>
              <a:off x="5409360" y="2571840"/>
              <a:ext cx="3258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350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0" name="Rectangle 40"/>
            <p:cNvSpPr/>
            <p:nvPr/>
          </p:nvSpPr>
          <p:spPr>
            <a:xfrm>
              <a:off x="5765040" y="2562120"/>
              <a:ext cx="90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°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1" name="Rectangle 41"/>
            <p:cNvSpPr/>
            <p:nvPr/>
          </p:nvSpPr>
          <p:spPr>
            <a:xfrm>
              <a:off x="5855760" y="2549520"/>
              <a:ext cx="1108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C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2" name="Rectangle 42"/>
            <p:cNvSpPr/>
            <p:nvPr/>
          </p:nvSpPr>
          <p:spPr>
            <a:xfrm>
              <a:off x="5130720" y="2790720"/>
              <a:ext cx="1303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Ó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3" name="Rectangle 43"/>
            <p:cNvSpPr/>
            <p:nvPr/>
          </p:nvSpPr>
          <p:spPr>
            <a:xfrm>
              <a:off x="5255280" y="2790720"/>
              <a:ext cx="1068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LEO</a:t>
              </a: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 </a:t>
              </a: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DIESEL</a:t>
              </a: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: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4" name="Rectangle 44"/>
            <p:cNvSpPr/>
            <p:nvPr/>
          </p:nvSpPr>
          <p:spPr>
            <a:xfrm>
              <a:off x="5605200" y="3006720"/>
              <a:ext cx="3027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9900"/>
                  </a:solidFill>
                  <a:effectLst/>
                  <a:uFillTx/>
                  <a:latin typeface="Verdana"/>
                </a:rPr>
                <a:t>5%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5" name="Line 45"/>
            <p:cNvSpPr/>
            <p:nvPr/>
          </p:nvSpPr>
          <p:spPr>
            <a:xfrm>
              <a:off x="6897600" y="1847880"/>
              <a:ext cx="1800" cy="12492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6" name="Freeform 46"/>
            <p:cNvSpPr/>
            <p:nvPr/>
          </p:nvSpPr>
          <p:spPr>
            <a:xfrm>
              <a:off x="6821640" y="3078000"/>
              <a:ext cx="14256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7" name="Rectangle 47"/>
            <p:cNvSpPr/>
            <p:nvPr/>
          </p:nvSpPr>
          <p:spPr>
            <a:xfrm>
              <a:off x="5945040" y="3220920"/>
              <a:ext cx="180036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8" name="Rectangle 48"/>
            <p:cNvSpPr/>
            <p:nvPr/>
          </p:nvSpPr>
          <p:spPr>
            <a:xfrm>
              <a:off x="6257880" y="3268800"/>
              <a:ext cx="12880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LUBRIFICANTE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39" name="Rectangle 49"/>
            <p:cNvSpPr/>
            <p:nvPr/>
          </p:nvSpPr>
          <p:spPr>
            <a:xfrm>
              <a:off x="6030720" y="3449520"/>
              <a:ext cx="17503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ÓLEO COMBUSTÍVEL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0" name="Rectangle 50"/>
            <p:cNvSpPr/>
            <p:nvPr/>
          </p:nvSpPr>
          <p:spPr>
            <a:xfrm>
              <a:off x="6536160" y="3641760"/>
              <a:ext cx="699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PESADO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1" name="Rectangle 51"/>
            <p:cNvSpPr/>
            <p:nvPr/>
          </p:nvSpPr>
          <p:spPr>
            <a:xfrm>
              <a:off x="6687360" y="3822840"/>
              <a:ext cx="411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cc66"/>
                  </a:solidFill>
                  <a:effectLst/>
                  <a:uFillTx/>
                  <a:latin typeface="Verdana"/>
                </a:rPr>
                <a:t>40%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2" name="Line 52"/>
            <p:cNvSpPr/>
            <p:nvPr/>
          </p:nvSpPr>
          <p:spPr>
            <a:xfrm>
              <a:off x="8879040" y="1847880"/>
              <a:ext cx="1440" cy="56340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3" name="Freeform 53"/>
            <p:cNvSpPr/>
            <p:nvPr/>
          </p:nvSpPr>
          <p:spPr>
            <a:xfrm>
              <a:off x="8802720" y="2392200"/>
              <a:ext cx="142920" cy="142920"/>
            </a:xfrm>
            <a:custGeom>
              <a:avLst/>
              <a:gdLst>
                <a:gd name="GluePoint1X" fmla="*/ 0 w 90"/>
                <a:gd name="GluePoint1Y" fmla="*/ 0 h 90"/>
                <a:gd name="GluePoint2X" fmla="*/ 48 w 90"/>
                <a:gd name="GluePoint2Y" fmla="*/ 90 h 90"/>
                <a:gd name="GluePoint3X" fmla="*/ 90 w 90"/>
                <a:gd name="GluePoint3Y" fmla="*/ 0 h 90"/>
                <a:gd name="GluePoint4X" fmla="*/ 0 w 90"/>
                <a:gd name="GluePoint4Y" fmla="*/ 0 h 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0">
                  <a:moveTo>
                    <a:pt x="0" y="0"/>
                  </a:moveTo>
                  <a:lnTo>
                    <a:pt x="48" y="90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4" name="Rectangle 54"/>
            <p:cNvSpPr/>
            <p:nvPr/>
          </p:nvSpPr>
          <p:spPr>
            <a:xfrm>
              <a:off x="7907400" y="2389320"/>
              <a:ext cx="581040" cy="27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 fontScale="62500" lnSpcReduction="19999"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5" name="Rectangle 55"/>
            <p:cNvSpPr/>
            <p:nvPr/>
          </p:nvSpPr>
          <p:spPr>
            <a:xfrm>
              <a:off x="8001720" y="2448000"/>
              <a:ext cx="3258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350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6" name="Rectangle 56"/>
            <p:cNvSpPr/>
            <p:nvPr/>
          </p:nvSpPr>
          <p:spPr>
            <a:xfrm>
              <a:off x="8319240" y="2438280"/>
              <a:ext cx="90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°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7" name="Rectangle 57"/>
            <p:cNvSpPr/>
            <p:nvPr/>
          </p:nvSpPr>
          <p:spPr>
            <a:xfrm>
              <a:off x="8424360" y="2457360"/>
              <a:ext cx="1108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00cc00"/>
                  </a:solidFill>
                  <a:effectLst/>
                  <a:uFillTx/>
                  <a:latin typeface="Verdana"/>
                </a:rPr>
                <a:t>C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8" name="Rectangle 58"/>
            <p:cNvSpPr/>
            <p:nvPr/>
          </p:nvSpPr>
          <p:spPr>
            <a:xfrm>
              <a:off x="7467480" y="2611440"/>
              <a:ext cx="15336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49" name="Rectangle 59"/>
            <p:cNvSpPr/>
            <p:nvPr/>
          </p:nvSpPr>
          <p:spPr>
            <a:xfrm>
              <a:off x="7848720" y="2658960"/>
              <a:ext cx="9036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RESÍDUOS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0" name="Rectangle 60"/>
            <p:cNvSpPr/>
            <p:nvPr/>
          </p:nvSpPr>
          <p:spPr>
            <a:xfrm>
              <a:off x="7561440" y="2840040"/>
              <a:ext cx="15300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(ASFALTO PICHE)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1" name="Rectangle 61"/>
            <p:cNvSpPr/>
            <p:nvPr/>
          </p:nvSpPr>
          <p:spPr>
            <a:xfrm>
              <a:off x="8076600" y="3030480"/>
              <a:ext cx="4111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9900"/>
                  </a:solidFill>
                  <a:effectLst/>
                  <a:uFillTx/>
                  <a:latin typeface="Verdana"/>
                </a:rPr>
                <a:t>17%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152" name="Group 62"/>
          <p:cNvGrpSpPr/>
          <p:nvPr/>
        </p:nvGrpSpPr>
        <p:grpSpPr>
          <a:xfrm>
            <a:off x="4113360" y="5296320"/>
            <a:ext cx="838800" cy="826560"/>
            <a:chOff x="4113360" y="5296320"/>
            <a:chExt cx="838800" cy="826560"/>
          </a:xfrm>
        </p:grpSpPr>
        <p:sp>
          <p:nvSpPr>
            <p:cNvPr id="153" name="Rectangle 63"/>
            <p:cNvSpPr/>
            <p:nvPr/>
          </p:nvSpPr>
          <p:spPr>
            <a:xfrm rot="21540000">
              <a:off x="4352400" y="5297400"/>
              <a:ext cx="1108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C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4" name="Rectangle 64"/>
            <p:cNvSpPr/>
            <p:nvPr/>
          </p:nvSpPr>
          <p:spPr>
            <a:xfrm rot="21540000">
              <a:off x="4485960" y="5402160"/>
              <a:ext cx="73440" cy="12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8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3</a:t>
              </a:r>
              <a:endParaRPr b="0" lang="en-CA" sz="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5" name="Rectangle 65"/>
            <p:cNvSpPr/>
            <p:nvPr/>
          </p:nvSpPr>
          <p:spPr>
            <a:xfrm rot="21540000">
              <a:off x="4542840" y="5297040"/>
              <a:ext cx="1285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H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6" name="Rectangle 66"/>
            <p:cNvSpPr/>
            <p:nvPr/>
          </p:nvSpPr>
          <p:spPr>
            <a:xfrm rot="21540000">
              <a:off x="4677840" y="5402160"/>
              <a:ext cx="73440" cy="12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8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6</a:t>
              </a:r>
              <a:endParaRPr b="0" lang="en-CA" sz="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7" name="Rectangle 67"/>
            <p:cNvSpPr/>
            <p:nvPr/>
          </p:nvSpPr>
          <p:spPr>
            <a:xfrm rot="21540000">
              <a:off x="4114800" y="5606640"/>
              <a:ext cx="8355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PROPENO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158" name="Rectangle 68"/>
            <p:cNvSpPr/>
            <p:nvPr/>
          </p:nvSpPr>
          <p:spPr>
            <a:xfrm rot="21540000">
              <a:off x="4409640" y="5936760"/>
              <a:ext cx="3027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0066"/>
                  </a:solidFill>
                  <a:effectLst/>
                  <a:uFillTx/>
                  <a:latin typeface="Verdana"/>
                </a:rPr>
                <a:t>8%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159" name="Group 69"/>
          <p:cNvGrpSpPr/>
          <p:nvPr/>
        </p:nvGrpSpPr>
        <p:grpSpPr>
          <a:xfrm>
            <a:off x="65160" y="4057560"/>
            <a:ext cx="8994240" cy="2714400"/>
            <a:chOff x="65160" y="4057560"/>
            <a:chExt cx="8994240" cy="2714400"/>
          </a:xfrm>
        </p:grpSpPr>
        <p:sp>
          <p:nvSpPr>
            <p:cNvPr id="160" name="Line 70"/>
            <p:cNvSpPr/>
            <p:nvPr/>
          </p:nvSpPr>
          <p:spPr>
            <a:xfrm>
              <a:off x="247680" y="4857840"/>
              <a:ext cx="8612280" cy="144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161" name="Group 71"/>
            <p:cNvGrpSpPr/>
            <p:nvPr/>
          </p:nvGrpSpPr>
          <p:grpSpPr>
            <a:xfrm>
              <a:off x="65160" y="4057560"/>
              <a:ext cx="8994240" cy="2714400"/>
              <a:chOff x="65160" y="4057560"/>
              <a:chExt cx="8994240" cy="2714400"/>
            </a:xfrm>
          </p:grpSpPr>
          <p:sp>
            <p:nvSpPr>
              <p:cNvPr id="162" name="Rectangle 72"/>
              <p:cNvSpPr/>
              <p:nvPr/>
            </p:nvSpPr>
            <p:spPr>
              <a:xfrm>
                <a:off x="6685920" y="4483080"/>
                <a:ext cx="90360" cy="183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200" strike="noStrike" u="none">
                    <a:solidFill>
                      <a:srgbClr val="ff0000"/>
                    </a:solidFill>
                    <a:effectLst/>
                    <a:uFillTx/>
                    <a:latin typeface="Verdana"/>
                  </a:rPr>
                  <a:t>°</a:t>
                </a:r>
                <a:endParaRPr b="0" lang="en-CA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63" name="Rectangle 73"/>
              <p:cNvSpPr/>
              <p:nvPr/>
            </p:nvSpPr>
            <p:spPr>
              <a:xfrm>
                <a:off x="6743160" y="4502160"/>
                <a:ext cx="245880" cy="183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200" strike="noStrike" u="none">
                    <a:solidFill>
                      <a:srgbClr val="ff0000"/>
                    </a:solidFill>
                    <a:effectLst/>
                    <a:uFillTx/>
                    <a:latin typeface="Verdana"/>
                  </a:rPr>
                  <a:t> C)</a:t>
                </a:r>
                <a:endParaRPr b="0" lang="en-CA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64" name="Line 74"/>
              <p:cNvSpPr/>
              <p:nvPr/>
            </p:nvSpPr>
            <p:spPr>
              <a:xfrm>
                <a:off x="6726240" y="4857840"/>
                <a:ext cx="1440" cy="258840"/>
              </a:xfrm>
              <a:prstGeom prst="line">
                <a:avLst/>
              </a:prstGeom>
              <a:ln w="284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165" name="Freeform 75"/>
              <p:cNvSpPr/>
              <p:nvPr/>
            </p:nvSpPr>
            <p:spPr>
              <a:xfrm>
                <a:off x="6649920" y="5097600"/>
                <a:ext cx="142920" cy="142560"/>
              </a:xfrm>
              <a:custGeom>
                <a:avLst/>
                <a:gdLst>
                  <a:gd name="GluePoint1X" fmla="*/ 0 w 90"/>
                  <a:gd name="GluePoint1Y" fmla="*/ 0 h 90"/>
                  <a:gd name="GluePoint2X" fmla="*/ 48 w 90"/>
                  <a:gd name="GluePoint2Y" fmla="*/ 90 h 90"/>
                  <a:gd name="GluePoint3X" fmla="*/ 90 w 90"/>
                  <a:gd name="GluePoint3Y" fmla="*/ 0 h 90"/>
                  <a:gd name="GluePoint4X" fmla="*/ 0 w 90"/>
                  <a:gd name="GluePoint4Y" fmla="*/ 0 h 9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</a:cxnLst>
                <a:rect l="l" t="t" r="r" b="b"/>
                <a:pathLst>
                  <a:path w="90" h="90">
                    <a:moveTo>
                      <a:pt x="0" y="0"/>
                    </a:moveTo>
                    <a:lnTo>
                      <a:pt x="48" y="90"/>
                    </a:lnTo>
                    <a:lnTo>
                      <a:pt x="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grpSp>
            <p:nvGrpSpPr>
              <p:cNvPr id="166" name="Group 76"/>
              <p:cNvGrpSpPr/>
              <p:nvPr/>
            </p:nvGrpSpPr>
            <p:grpSpPr>
              <a:xfrm>
                <a:off x="65160" y="4057560"/>
                <a:ext cx="8994240" cy="2714400"/>
                <a:chOff x="65160" y="4057560"/>
                <a:chExt cx="8994240" cy="2714400"/>
              </a:xfrm>
            </p:grpSpPr>
            <p:sp>
              <p:nvSpPr>
                <p:cNvPr id="167" name="Rectangle 77"/>
                <p:cNvSpPr/>
                <p:nvPr/>
              </p:nvSpPr>
              <p:spPr>
                <a:xfrm>
                  <a:off x="4135320" y="4057560"/>
                  <a:ext cx="800280" cy="3063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rmAutofit fontScale="70000" lnSpcReduction="19999"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68" name="Rectangle 78"/>
                <p:cNvSpPr/>
                <p:nvPr/>
              </p:nvSpPr>
              <p:spPr>
                <a:xfrm>
                  <a:off x="4229640" y="4114800"/>
                  <a:ext cx="666000" cy="213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400" strike="noStrike" u="none">
                      <a:solidFill>
                        <a:srgbClr val="ff0000"/>
                      </a:solidFill>
                      <a:effectLst/>
                      <a:uFillTx/>
                      <a:latin typeface="Verdana"/>
                    </a:rPr>
                    <a:t>NAFTA</a:t>
                  </a:r>
                  <a:endParaRPr b="0" lang="en-CA" sz="14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69" name="Line 79"/>
                <p:cNvSpPr/>
                <p:nvPr/>
              </p:nvSpPr>
              <p:spPr>
                <a:xfrm>
                  <a:off x="4668840" y="4363920"/>
                  <a:ext cx="1440" cy="258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0" name="Freeform 80"/>
                <p:cNvSpPr/>
                <p:nvPr/>
              </p:nvSpPr>
              <p:spPr>
                <a:xfrm>
                  <a:off x="4592520" y="4603680"/>
                  <a:ext cx="142920" cy="144360"/>
                </a:xfrm>
                <a:custGeom>
                  <a:avLst/>
                  <a:gdLst>
                    <a:gd name="GluePoint1X" fmla="*/ 0 w 90"/>
                    <a:gd name="GluePoint1Y" fmla="*/ 0 h 91"/>
                    <a:gd name="GluePoint2X" fmla="*/ 48 w 90"/>
                    <a:gd name="GluePoint2Y" fmla="*/ 91 h 91"/>
                    <a:gd name="GluePoint3X" fmla="*/ 90 w 90"/>
                    <a:gd name="GluePoint3Y" fmla="*/ 0 h 91"/>
                    <a:gd name="GluePoint4X" fmla="*/ 0 w 90"/>
                    <a:gd name="GluePoint4Y" fmla="*/ 0 h 9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1">
                      <a:moveTo>
                        <a:pt x="0" y="0"/>
                      </a:moveTo>
                      <a:lnTo>
                        <a:pt x="48" y="91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1" name="Rectangle 81"/>
                <p:cNvSpPr/>
                <p:nvPr/>
              </p:nvSpPr>
              <p:spPr>
                <a:xfrm>
                  <a:off x="4726080" y="4444920"/>
                  <a:ext cx="1877760" cy="2793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rmAutofit fontScale="62500" lnSpcReduction="19999"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2" name="Rectangle 82"/>
                <p:cNvSpPr/>
                <p:nvPr/>
              </p:nvSpPr>
              <p:spPr>
                <a:xfrm>
                  <a:off x="4819680" y="4511520"/>
                  <a:ext cx="1865520" cy="183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200" strike="noStrike" u="none">
                      <a:solidFill>
                        <a:srgbClr val="ff0000"/>
                      </a:solidFill>
                      <a:effectLst/>
                      <a:uFillTx/>
                      <a:latin typeface="Verdana"/>
                    </a:rPr>
                    <a:t>(PIRÓLISE A 700-800</a:t>
                  </a:r>
                  <a:endParaRPr b="0" lang="en-CA" sz="12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3" name="Rectangle 83"/>
                <p:cNvSpPr/>
                <p:nvPr/>
              </p:nvSpPr>
              <p:spPr>
                <a:xfrm>
                  <a:off x="2762280" y="4451400"/>
                  <a:ext cx="1535040" cy="2682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rmAutofit fontScale="62500" lnSpcReduction="19999"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4" name="Rectangle 84"/>
                <p:cNvSpPr/>
                <p:nvPr/>
              </p:nvSpPr>
              <p:spPr>
                <a:xfrm>
                  <a:off x="2858040" y="4506840"/>
                  <a:ext cx="1435320" cy="183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200" strike="noStrike" u="none">
                      <a:solidFill>
                        <a:srgbClr val="ff0000"/>
                      </a:solidFill>
                      <a:effectLst/>
                      <a:uFillTx/>
                      <a:latin typeface="Verdana"/>
                    </a:rPr>
                    <a:t>CRAQUEAMENTO</a:t>
                  </a:r>
                  <a:endParaRPr b="0" lang="en-CA" sz="12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5" name="Line 85"/>
                <p:cNvSpPr/>
                <p:nvPr/>
              </p:nvSpPr>
              <p:spPr>
                <a:xfrm>
                  <a:off x="3448080" y="4363920"/>
                  <a:ext cx="2593800" cy="1800"/>
                </a:xfrm>
                <a:prstGeom prst="line">
                  <a:avLst/>
                </a:prstGeom>
                <a:ln w="3816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-45000" bIns="-450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6" name="Line 86"/>
                <p:cNvSpPr/>
                <p:nvPr/>
              </p:nvSpPr>
              <p:spPr>
                <a:xfrm>
                  <a:off x="247680" y="4857840"/>
                  <a:ext cx="1440" cy="258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7" name="Freeform 87"/>
                <p:cNvSpPr/>
                <p:nvPr/>
              </p:nvSpPr>
              <p:spPr>
                <a:xfrm>
                  <a:off x="171360" y="5097600"/>
                  <a:ext cx="142920" cy="14256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8" name="Line 88"/>
                <p:cNvSpPr/>
                <p:nvPr/>
              </p:nvSpPr>
              <p:spPr>
                <a:xfrm>
                  <a:off x="8859960" y="4857840"/>
                  <a:ext cx="1440" cy="258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79" name="Freeform 89"/>
                <p:cNvSpPr/>
                <p:nvPr/>
              </p:nvSpPr>
              <p:spPr>
                <a:xfrm>
                  <a:off x="8783640" y="5097600"/>
                  <a:ext cx="142920" cy="14256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0" name="Line 90"/>
                <p:cNvSpPr/>
                <p:nvPr/>
              </p:nvSpPr>
              <p:spPr>
                <a:xfrm>
                  <a:off x="1238400" y="4857840"/>
                  <a:ext cx="1440" cy="1023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1" name="Freeform 91"/>
                <p:cNvSpPr/>
                <p:nvPr/>
              </p:nvSpPr>
              <p:spPr>
                <a:xfrm>
                  <a:off x="1162080" y="5862600"/>
                  <a:ext cx="142920" cy="14292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2" name="Line 92"/>
                <p:cNvSpPr/>
                <p:nvPr/>
              </p:nvSpPr>
              <p:spPr>
                <a:xfrm>
                  <a:off x="2152800" y="4857840"/>
                  <a:ext cx="1440" cy="258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3" name="Freeform 93"/>
                <p:cNvSpPr/>
                <p:nvPr/>
              </p:nvSpPr>
              <p:spPr>
                <a:xfrm>
                  <a:off x="2076480" y="5097600"/>
                  <a:ext cx="142920" cy="14256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4" name="Line 94"/>
                <p:cNvSpPr/>
                <p:nvPr/>
              </p:nvSpPr>
              <p:spPr>
                <a:xfrm>
                  <a:off x="4591080" y="4857840"/>
                  <a:ext cx="1440" cy="258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5" name="Freeform 95"/>
                <p:cNvSpPr/>
                <p:nvPr/>
              </p:nvSpPr>
              <p:spPr>
                <a:xfrm>
                  <a:off x="4514760" y="5097600"/>
                  <a:ext cx="144720" cy="142560"/>
                </a:xfrm>
                <a:custGeom>
                  <a:avLst/>
                  <a:gdLst>
                    <a:gd name="GluePoint1X" fmla="*/ 0 w 91"/>
                    <a:gd name="GluePoint1Y" fmla="*/ 0 h 90"/>
                    <a:gd name="GluePoint2X" fmla="*/ 48 w 91"/>
                    <a:gd name="GluePoint2Y" fmla="*/ 90 h 90"/>
                    <a:gd name="GluePoint3X" fmla="*/ 91 w 91"/>
                    <a:gd name="GluePoint3Y" fmla="*/ 0 h 90"/>
                    <a:gd name="GluePoint4X" fmla="*/ 0 w 91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1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6" name="Rectangle 96"/>
                <p:cNvSpPr/>
                <p:nvPr/>
              </p:nvSpPr>
              <p:spPr>
                <a:xfrm rot="21540000">
                  <a:off x="482400" y="5257800"/>
                  <a:ext cx="1065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H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7" name="Rectangle 97"/>
                <p:cNvSpPr/>
                <p:nvPr/>
              </p:nvSpPr>
              <p:spPr>
                <a:xfrm rot="21540000">
                  <a:off x="606240" y="53341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2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8" name="Rectangle 98"/>
                <p:cNvSpPr/>
                <p:nvPr/>
              </p:nvSpPr>
              <p:spPr>
                <a:xfrm rot="21540000">
                  <a:off x="66240" y="5528880"/>
                  <a:ext cx="9597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HIDROGÊNIO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89" name="Rectangle 99"/>
                <p:cNvSpPr/>
                <p:nvPr/>
              </p:nvSpPr>
              <p:spPr>
                <a:xfrm rot="21540000">
                  <a:off x="512640" y="575604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1%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0" name="Rectangle 100"/>
                <p:cNvSpPr/>
                <p:nvPr/>
              </p:nvSpPr>
              <p:spPr>
                <a:xfrm rot="21540000">
                  <a:off x="1103040" y="6062760"/>
                  <a:ext cx="19800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CH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1" name="Rectangle 101"/>
                <p:cNvSpPr/>
                <p:nvPr/>
              </p:nvSpPr>
              <p:spPr>
                <a:xfrm rot="21540000">
                  <a:off x="1331640" y="6138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4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2" name="Rectangle 102"/>
                <p:cNvSpPr/>
                <p:nvPr/>
              </p:nvSpPr>
              <p:spPr>
                <a:xfrm rot="21540000">
                  <a:off x="894960" y="6335640"/>
                  <a:ext cx="6062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METANO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3" name="Rectangle 103"/>
                <p:cNvSpPr/>
                <p:nvPr/>
              </p:nvSpPr>
              <p:spPr>
                <a:xfrm rot="21540000">
                  <a:off x="1084320" y="6614640"/>
                  <a:ext cx="34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16%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4" name="Rectangle 104"/>
                <p:cNvSpPr/>
                <p:nvPr/>
              </p:nvSpPr>
              <p:spPr>
                <a:xfrm rot="21540000">
                  <a:off x="2009520" y="5297040"/>
                  <a:ext cx="921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C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5" name="Rectangle 105"/>
                <p:cNvSpPr/>
                <p:nvPr/>
              </p:nvSpPr>
              <p:spPr>
                <a:xfrm rot="21540000">
                  <a:off x="2123640" y="5373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2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6" name="Rectangle 106"/>
                <p:cNvSpPr/>
                <p:nvPr/>
              </p:nvSpPr>
              <p:spPr>
                <a:xfrm rot="21540000">
                  <a:off x="2171520" y="5297400"/>
                  <a:ext cx="1065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H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7" name="Rectangle 107"/>
                <p:cNvSpPr/>
                <p:nvPr/>
              </p:nvSpPr>
              <p:spPr>
                <a:xfrm rot="21540000">
                  <a:off x="2285640" y="5373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4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8" name="Rectangle 108"/>
                <p:cNvSpPr/>
                <p:nvPr/>
              </p:nvSpPr>
              <p:spPr>
                <a:xfrm rot="21540000">
                  <a:off x="1906200" y="5572080"/>
                  <a:ext cx="47448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ETENO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199" name="Rectangle 109"/>
                <p:cNvSpPr/>
                <p:nvPr/>
              </p:nvSpPr>
              <p:spPr>
                <a:xfrm rot="21540000">
                  <a:off x="2019600" y="5847840"/>
                  <a:ext cx="34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31%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0" name="Line 110"/>
                <p:cNvSpPr/>
                <p:nvPr/>
              </p:nvSpPr>
              <p:spPr>
                <a:xfrm>
                  <a:off x="3371760" y="4857840"/>
                  <a:ext cx="1800" cy="1023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1" name="Freeform 111"/>
                <p:cNvSpPr/>
                <p:nvPr/>
              </p:nvSpPr>
              <p:spPr>
                <a:xfrm>
                  <a:off x="3295800" y="5862600"/>
                  <a:ext cx="142560" cy="14292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2" name="Rectangle 112"/>
                <p:cNvSpPr/>
                <p:nvPr/>
              </p:nvSpPr>
              <p:spPr>
                <a:xfrm rot="21540000">
                  <a:off x="3152520" y="6062400"/>
                  <a:ext cx="921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C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3" name="Rectangle 113"/>
                <p:cNvSpPr/>
                <p:nvPr/>
              </p:nvSpPr>
              <p:spPr>
                <a:xfrm rot="21540000">
                  <a:off x="3266640" y="6138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2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4" name="Rectangle 114"/>
                <p:cNvSpPr/>
                <p:nvPr/>
              </p:nvSpPr>
              <p:spPr>
                <a:xfrm rot="21540000">
                  <a:off x="3314520" y="6062760"/>
                  <a:ext cx="1065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H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5" name="Rectangle 115"/>
                <p:cNvSpPr/>
                <p:nvPr/>
              </p:nvSpPr>
              <p:spPr>
                <a:xfrm rot="21540000">
                  <a:off x="3428640" y="6138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6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6" name="Rectangle 116"/>
                <p:cNvSpPr/>
                <p:nvPr/>
              </p:nvSpPr>
              <p:spPr>
                <a:xfrm rot="21540000">
                  <a:off x="3048840" y="6337440"/>
                  <a:ext cx="4863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ETANO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7" name="Rectangle 117"/>
                <p:cNvSpPr/>
                <p:nvPr/>
              </p:nvSpPr>
              <p:spPr>
                <a:xfrm rot="21540000">
                  <a:off x="3200400" y="661644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8%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8" name="Line 118"/>
                <p:cNvSpPr/>
                <p:nvPr/>
              </p:nvSpPr>
              <p:spPr>
                <a:xfrm>
                  <a:off x="5583240" y="4857840"/>
                  <a:ext cx="1440" cy="1023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09" name="Freeform 119"/>
                <p:cNvSpPr/>
                <p:nvPr/>
              </p:nvSpPr>
              <p:spPr>
                <a:xfrm>
                  <a:off x="5506920" y="5862600"/>
                  <a:ext cx="142920" cy="14292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0" name="Line 120"/>
                <p:cNvSpPr/>
                <p:nvPr/>
              </p:nvSpPr>
              <p:spPr>
                <a:xfrm>
                  <a:off x="7869240" y="4857840"/>
                  <a:ext cx="1440" cy="102384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1" name="Freeform 121"/>
                <p:cNvSpPr/>
                <p:nvPr/>
              </p:nvSpPr>
              <p:spPr>
                <a:xfrm>
                  <a:off x="7792920" y="5862600"/>
                  <a:ext cx="142920" cy="142920"/>
                </a:xfrm>
                <a:custGeom>
                  <a:avLst/>
                  <a:gdLst>
                    <a:gd name="GluePoint1X" fmla="*/ 0 w 90"/>
                    <a:gd name="GluePoint1Y" fmla="*/ 0 h 90"/>
                    <a:gd name="GluePoint2X" fmla="*/ 48 w 90"/>
                    <a:gd name="GluePoint2Y" fmla="*/ 90 h 90"/>
                    <a:gd name="GluePoint3X" fmla="*/ 90 w 90"/>
                    <a:gd name="GluePoint3Y" fmla="*/ 0 h 90"/>
                    <a:gd name="GluePoint4X" fmla="*/ 0 w 90"/>
                    <a:gd name="GluePoint4Y" fmla="*/ 0 h 90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</a:cxnLst>
                  <a:rect l="l" t="t" r="r" b="b"/>
                  <a:pathLst>
                    <a:path w="90" h="90">
                      <a:moveTo>
                        <a:pt x="0" y="0"/>
                      </a:moveTo>
                      <a:lnTo>
                        <a:pt x="48" y="90"/>
                      </a:lnTo>
                      <a:lnTo>
                        <a:pt x="9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 anchor="t">
                  <a:noAutofit/>
                </a:bodyPr>
                <a:p>
                  <a:endParaRPr b="0" lang="en-CA" sz="18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2" name="Rectangle 122"/>
                <p:cNvSpPr/>
                <p:nvPr/>
              </p:nvSpPr>
              <p:spPr>
                <a:xfrm rot="21540000">
                  <a:off x="5381280" y="6062400"/>
                  <a:ext cx="921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C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3" name="Rectangle 123"/>
                <p:cNvSpPr/>
                <p:nvPr/>
              </p:nvSpPr>
              <p:spPr>
                <a:xfrm rot="21540000">
                  <a:off x="5495400" y="6138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3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4" name="Rectangle 124"/>
                <p:cNvSpPr/>
                <p:nvPr/>
              </p:nvSpPr>
              <p:spPr>
                <a:xfrm rot="21540000">
                  <a:off x="5543280" y="6062760"/>
                  <a:ext cx="1065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H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5" name="Rectangle 125"/>
                <p:cNvSpPr/>
                <p:nvPr/>
              </p:nvSpPr>
              <p:spPr>
                <a:xfrm rot="21540000">
                  <a:off x="5657400" y="6138720"/>
                  <a:ext cx="63720" cy="1069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700" strike="noStrike" u="none">
                      <a:solidFill>
                        <a:srgbClr val="00cc00"/>
                      </a:solidFill>
                      <a:effectLst/>
                      <a:uFillTx/>
                      <a:latin typeface="Verdana"/>
                    </a:rPr>
                    <a:t>8</a:t>
                  </a:r>
                  <a:endParaRPr b="0" lang="en-CA" sz="7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6" name="Rectangle 126"/>
                <p:cNvSpPr/>
                <p:nvPr/>
              </p:nvSpPr>
              <p:spPr>
                <a:xfrm rot="21540000">
                  <a:off x="5173560" y="6335280"/>
                  <a:ext cx="70560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PROPANO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7" name="Rectangle 127"/>
                <p:cNvSpPr/>
                <p:nvPr/>
              </p:nvSpPr>
              <p:spPr>
                <a:xfrm rot="21540000">
                  <a:off x="5429160" y="661644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3%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8" name="Rectangle 128"/>
                <p:cNvSpPr/>
                <p:nvPr/>
              </p:nvSpPr>
              <p:spPr>
                <a:xfrm rot="21540000">
                  <a:off x="6269400" y="5291280"/>
                  <a:ext cx="85932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BUTADIENO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19" name="Rectangle 129"/>
                <p:cNvSpPr/>
                <p:nvPr/>
              </p:nvSpPr>
              <p:spPr>
                <a:xfrm rot="21540000">
                  <a:off x="6610320" y="557352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5%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20" name="Rectangle 130"/>
                <p:cNvSpPr/>
                <p:nvPr/>
              </p:nvSpPr>
              <p:spPr>
                <a:xfrm rot="21540000">
                  <a:off x="7516440" y="6059160"/>
                  <a:ext cx="58716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BUTENO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21" name="Rectangle 131"/>
                <p:cNvSpPr/>
                <p:nvPr/>
              </p:nvSpPr>
              <p:spPr>
                <a:xfrm rot="21540000">
                  <a:off x="7715160" y="624816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8%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22" name="Rectangle 132"/>
                <p:cNvSpPr/>
                <p:nvPr/>
              </p:nvSpPr>
              <p:spPr>
                <a:xfrm rot="21540000">
                  <a:off x="8459280" y="5359320"/>
                  <a:ext cx="59868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ffff"/>
                      </a:solidFill>
                      <a:effectLst/>
                      <a:uFillTx/>
                      <a:latin typeface="Verdana"/>
                    </a:rPr>
                    <a:t>BUTANO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  <p:sp>
              <p:nvSpPr>
                <p:cNvPr id="223" name="Rectangle 133"/>
                <p:cNvSpPr/>
                <p:nvPr/>
              </p:nvSpPr>
              <p:spPr>
                <a:xfrm rot="21540000">
                  <a:off x="8667720" y="5638320"/>
                  <a:ext cx="251640" cy="15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 anchor="t">
                  <a:spAutoFit/>
                </a:bodyPr>
                <a:p>
                  <a:pPr>
                    <a:tabLst>
                      <a:tab algn="l" pos="0"/>
                      <a:tab algn="l" pos="914400"/>
                      <a:tab algn="l" pos="1828800"/>
                      <a:tab algn="l" pos="2743200"/>
                      <a:tab algn="l" pos="3657600"/>
                      <a:tab algn="l" pos="4572000"/>
                      <a:tab algn="l" pos="5486400"/>
                      <a:tab algn="l" pos="6400800"/>
                      <a:tab algn="l" pos="7315200"/>
                      <a:tab algn="l" pos="8229600"/>
                      <a:tab algn="l" pos="9144000"/>
                      <a:tab algn="l" pos="10058400"/>
                    </a:tabLst>
                  </a:pPr>
                  <a:r>
                    <a:rPr b="1" lang="pt-BR" sz="1000" strike="noStrike" u="none">
                      <a:solidFill>
                        <a:srgbClr val="ff9900"/>
                      </a:solidFill>
                      <a:effectLst/>
                      <a:uFillTx/>
                      <a:latin typeface="Verdana"/>
                    </a:rPr>
                    <a:t>4%</a:t>
                  </a:r>
                  <a:endParaRPr b="0" lang="en-CA" sz="1000" strike="noStrike" u="none">
                    <a:solidFill>
                      <a:srgbClr val="ffffff"/>
                    </a:solidFill>
                    <a:effectLst/>
                    <a:uFillTx/>
                    <a:latin typeface="Verdana"/>
                  </a:endParaRPr>
                </a:p>
              </p:txBody>
            </p:sp>
          </p:grpSp>
        </p:grpSp>
      </p:grpSp>
      <p:grpSp>
        <p:nvGrpSpPr>
          <p:cNvPr id="224" name="Group 134"/>
          <p:cNvGrpSpPr/>
          <p:nvPr/>
        </p:nvGrpSpPr>
        <p:grpSpPr>
          <a:xfrm>
            <a:off x="2924280" y="523800"/>
            <a:ext cx="3754080" cy="1100160"/>
            <a:chOff x="2924280" y="523800"/>
            <a:chExt cx="3754080" cy="1100160"/>
          </a:xfrm>
        </p:grpSpPr>
        <p:sp>
          <p:nvSpPr>
            <p:cNvPr id="225" name="Line 135"/>
            <p:cNvSpPr/>
            <p:nvPr/>
          </p:nvSpPr>
          <p:spPr>
            <a:xfrm>
              <a:off x="2924280" y="1239840"/>
              <a:ext cx="2592360" cy="1440"/>
            </a:xfrm>
            <a:prstGeom prst="line">
              <a:avLst/>
            </a:prstGeom>
            <a:ln w="381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26" name="Rectangle 136"/>
            <p:cNvSpPr/>
            <p:nvPr/>
          </p:nvSpPr>
          <p:spPr>
            <a:xfrm>
              <a:off x="3686040" y="933480"/>
              <a:ext cx="1173240" cy="30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 fontScale="70000" lnSpcReduction="19999"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27" name="Line 137"/>
            <p:cNvSpPr/>
            <p:nvPr/>
          </p:nvSpPr>
          <p:spPr>
            <a:xfrm>
              <a:off x="4221000" y="1239840"/>
              <a:ext cx="1800" cy="258840"/>
            </a:xfrm>
            <a:prstGeom prst="line">
              <a:avLst/>
            </a:prstGeom>
            <a:ln w="2844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28" name="Freeform 138"/>
            <p:cNvSpPr/>
            <p:nvPr/>
          </p:nvSpPr>
          <p:spPr>
            <a:xfrm>
              <a:off x="4145040" y="1479600"/>
              <a:ext cx="142920" cy="144360"/>
            </a:xfrm>
            <a:custGeom>
              <a:avLst/>
              <a:gdLst>
                <a:gd name="GluePoint1X" fmla="*/ 0 w 90"/>
                <a:gd name="GluePoint1Y" fmla="*/ 0 h 91"/>
                <a:gd name="GluePoint2X" fmla="*/ 48 w 90"/>
                <a:gd name="GluePoint2Y" fmla="*/ 91 h 91"/>
                <a:gd name="GluePoint3X" fmla="*/ 90 w 90"/>
                <a:gd name="GluePoint3Y" fmla="*/ 0 h 91"/>
                <a:gd name="GluePoint4X" fmla="*/ 0 w 90"/>
                <a:gd name="GluePoint4Y" fmla="*/ 0 h 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l" t="t" r="r" b="b"/>
              <a:pathLst>
                <a:path w="90" h="91">
                  <a:moveTo>
                    <a:pt x="0" y="0"/>
                  </a:moveTo>
                  <a:lnTo>
                    <a:pt x="48" y="91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29" name="Rectangle 139"/>
            <p:cNvSpPr/>
            <p:nvPr/>
          </p:nvSpPr>
          <p:spPr>
            <a:xfrm>
              <a:off x="4278240" y="1278000"/>
              <a:ext cx="2268720" cy="279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 fontScale="62500" lnSpcReduction="19999"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0" name="Rectangle 140"/>
            <p:cNvSpPr/>
            <p:nvPr/>
          </p:nvSpPr>
          <p:spPr>
            <a:xfrm>
              <a:off x="4374000" y="1325520"/>
              <a:ext cx="2304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0000"/>
                  </a:solidFill>
                  <a:effectLst/>
                  <a:uFillTx/>
                  <a:latin typeface="Verdana"/>
                </a:rPr>
                <a:t>DESTILAÇÃO FRACIONADA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1" name="Picture 141"/>
            <p:cNvSpPr/>
            <p:nvPr/>
          </p:nvSpPr>
          <p:spPr>
            <a:xfrm>
              <a:off x="3962520" y="523800"/>
              <a:ext cx="277560" cy="695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2" name="Picture 142"/>
            <p:cNvSpPr/>
            <p:nvPr/>
          </p:nvSpPr>
          <p:spPr>
            <a:xfrm>
              <a:off x="4191120" y="523800"/>
              <a:ext cx="185760" cy="46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pic>
          <p:nvPicPr>
            <p:cNvPr id="233" name="Picture 143" descr=""/>
            <p:cNvPicPr/>
            <p:nvPr/>
          </p:nvPicPr>
          <p:blipFill>
            <a:blip r:embed="rId2"/>
            <a:srcRect l="60694" t="13201" r="15742" b="13902"/>
            <a:stretch/>
          </p:blipFill>
          <p:spPr>
            <a:xfrm>
              <a:off x="4370400" y="523800"/>
              <a:ext cx="277920" cy="6955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4" name="Rectangle 144"/>
            <p:cNvSpPr/>
            <p:nvPr/>
          </p:nvSpPr>
          <p:spPr>
            <a:xfrm>
              <a:off x="4200480" y="971640"/>
              <a:ext cx="200160" cy="247680"/>
            </a:xfrm>
            <a:prstGeom prst="rect">
              <a:avLst/>
            </a:prstGeom>
            <a:solidFill>
              <a:srgbClr val="00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5" name="Rectangle 145"/>
            <p:cNvSpPr/>
            <p:nvPr/>
          </p:nvSpPr>
          <p:spPr>
            <a:xfrm>
              <a:off x="3952800" y="523800"/>
              <a:ext cx="685800" cy="685800"/>
            </a:xfrm>
            <a:prstGeom prst="rect">
              <a:avLst/>
            </a:pr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 anchor="ctr">
              <a:no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36" name="Rectangle 146"/>
            <p:cNvSpPr/>
            <p:nvPr/>
          </p:nvSpPr>
          <p:spPr>
            <a:xfrm>
              <a:off x="3789360" y="1000080"/>
              <a:ext cx="1052640" cy="213840"/>
            </a:xfrm>
            <a:prstGeom prst="rect">
              <a:avLst/>
            </a:prstGeom>
            <a:noFill/>
            <a:ln w="0">
              <a:noFill/>
            </a:ln>
            <a:effectLst>
              <a:outerShdw dist="17819" dir="18900000" blurRad="0" rotWithShape="0">
                <a:srgbClr val="0066cc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PETRÓLEO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Elipse 3"/>
          <p:cNvSpPr/>
          <p:nvPr/>
        </p:nvSpPr>
        <p:spPr>
          <a:xfrm>
            <a:off x="3138480" y="2052720"/>
            <a:ext cx="2879640" cy="2879640"/>
          </a:xfrm>
          <a:prstGeom prst="ellipse">
            <a:avLst/>
          </a:prstGeom>
          <a:noFill/>
          <a:ln w="2556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BOPP</a:t>
            </a:r>
            <a:endParaRPr b="0" lang="en-CA" sz="3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70" name="Texto explicativo em seta para cima 17"/>
          <p:cNvSpPr/>
          <p:nvPr/>
        </p:nvSpPr>
        <p:spPr>
          <a:xfrm rot="3184200">
            <a:off x="2321280" y="4005720"/>
            <a:ext cx="863640" cy="1601640"/>
          </a:xfrm>
          <a:prstGeom prst="upArrowCallout">
            <a:avLst>
              <a:gd name="adj1" fmla="val 25002"/>
              <a:gd name="adj2" fmla="val 25000"/>
              <a:gd name="adj3" fmla="val 25019"/>
              <a:gd name="adj4" fmla="val 70041"/>
            </a:avLst>
          </a:prstGeom>
          <a:solidFill>
            <a:srgbClr val="ff66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Verdana"/>
              </a:rPr>
              <a:t>Sistema de bobinamento - Winder</a:t>
            </a:r>
            <a:endParaRPr b="0" lang="en-CA" sz="1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Winder - Finalidade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772" name=""/>
          <p:cNvSpPr txBox="1"/>
          <p:nvPr/>
        </p:nvSpPr>
        <p:spPr>
          <a:xfrm>
            <a:off x="457200" y="1599840"/>
            <a:ext cx="8229600" cy="1252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Promover o embobinamento do filme.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73" name="Espaço Reservado para Conteúdo 2"/>
          <p:cNvSpPr/>
          <p:nvPr/>
        </p:nvSpPr>
        <p:spPr>
          <a:xfrm>
            <a:off x="628560" y="4221000"/>
            <a:ext cx="822960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rmAutofit/>
          </a:bodyPr>
          <a:p>
            <a:pPr marL="343080" indent="-343080">
              <a:spcBef>
                <a:spcPts val="799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32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Subsistemas existentes na Winder:</a:t>
            </a:r>
            <a:endParaRPr b="0" lang="en-CA" sz="3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4"/>
          <p:cNvSpPr/>
          <p:nvPr/>
        </p:nvSpPr>
        <p:spPr>
          <a:xfrm>
            <a:off x="3926520" y="620640"/>
            <a:ext cx="11048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Winder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graphicFrame>
        <p:nvGraphicFramePr>
          <p:cNvPr id="775" name="Object 5"/>
          <p:cNvGraphicFramePr/>
          <p:nvPr/>
        </p:nvGraphicFramePr>
        <p:xfrm>
          <a:off x="1476360" y="1341360"/>
          <a:ext cx="6095880" cy="457200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776" name="Object 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76360" y="1341360"/>
                    <a:ext cx="6095880" cy="45720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685800" y="304920"/>
            <a:ext cx="7772400" cy="91440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Bobinadeira</a:t>
            </a:r>
            <a:endParaRPr b="0" lang="en-CA" sz="36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/>
          </p:nvPr>
        </p:nvSpPr>
        <p:spPr>
          <a:xfrm>
            <a:off x="685800" y="1371240"/>
            <a:ext cx="7772400" cy="48769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 marL="343080" indent="-343080" algn="just">
              <a:lnSpc>
                <a:spcPct val="8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TENSÃO E PLANICIDADE DO FILME: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o filme deve ser entregue à bobinadeira plano e com tensão estável.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8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8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TIPOS DE EMBOBINAMENTO: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0" algn="just">
              <a:lnSpc>
                <a:spcPct val="80000"/>
              </a:lnSpc>
              <a:spcBef>
                <a:spcPts val="451"/>
              </a:spcBef>
              <a:buNone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1" marL="743040" indent="-285840" algn="just">
              <a:lnSpc>
                <a:spcPct val="80000"/>
              </a:lnSpc>
              <a:spcBef>
                <a:spcPts val="451"/>
              </a:spcBef>
              <a:buClr>
                <a:srgbClr val="ffffff"/>
              </a:buClr>
              <a:buFont typeface="Verdana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GAP: maior inclusão de ar - filmes mais grossos. 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1" marL="743040" indent="-285840" algn="just">
              <a:lnSpc>
                <a:spcPct val="80000"/>
              </a:lnSpc>
              <a:spcBef>
                <a:spcPts val="451"/>
              </a:spcBef>
              <a:buClr>
                <a:srgbClr val="ffffff"/>
              </a:buClr>
              <a:buFont typeface="Verdana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CONTATO: maior compactação - filmes finos.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lvl="1" marL="743040" indent="-285840" algn="just">
              <a:lnSpc>
                <a:spcPct val="8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80000"/>
              </a:lnSpc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CURVAS DE TENSÃO E PRESSÃO: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decréscimo com diâmetro e espessura; aumento com velocidade.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lnSpc>
                <a:spcPct val="80000"/>
              </a:lnSpc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Rectangle 5"/>
          <p:cNvSpPr/>
          <p:nvPr/>
        </p:nvSpPr>
        <p:spPr>
          <a:xfrm>
            <a:off x="2989080" y="189000"/>
            <a:ext cx="28814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Winder – Visão Geral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80" name="Picture 4" descr=""/>
          <p:cNvPicPr/>
          <p:nvPr/>
        </p:nvPicPr>
        <p:blipFill>
          <a:blip r:embed="rId1"/>
          <a:stretch/>
        </p:blipFill>
        <p:spPr>
          <a:xfrm>
            <a:off x="4932360" y="2689200"/>
            <a:ext cx="4087800" cy="4087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1" name="Picture 5" descr="L:\COLABORADORES\Mazico\L4 OWSE22G 25.09.2014\L4 OWSE22G 25.09.14 023.jpg"/>
          <p:cNvPicPr/>
          <p:nvPr/>
        </p:nvPicPr>
        <p:blipFill>
          <a:blip r:embed="rId2"/>
          <a:stretch/>
        </p:blipFill>
        <p:spPr>
          <a:xfrm>
            <a:off x="237960" y="836640"/>
            <a:ext cx="4224600" cy="3168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Rectangle 5"/>
          <p:cNvSpPr/>
          <p:nvPr/>
        </p:nvSpPr>
        <p:spPr>
          <a:xfrm>
            <a:off x="3057840" y="189000"/>
            <a:ext cx="48189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Winder – Curva de tensão / pressão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783" name="Picture 4" descr=""/>
          <p:cNvPicPr/>
          <p:nvPr/>
        </p:nvPicPr>
        <p:blipFill>
          <a:blip r:embed="rId1"/>
          <a:stretch/>
        </p:blipFill>
        <p:spPr>
          <a:xfrm>
            <a:off x="324000" y="765000"/>
            <a:ext cx="4416120" cy="393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4" name="Picture 5" descr=""/>
          <p:cNvPicPr/>
          <p:nvPr/>
        </p:nvPicPr>
        <p:blipFill>
          <a:blip r:embed="rId2"/>
          <a:stretch/>
        </p:blipFill>
        <p:spPr>
          <a:xfrm>
            <a:off x="4859280" y="2717640"/>
            <a:ext cx="4140360" cy="414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1440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36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ESTOQUE  DE  BOBINAS JUMBO</a:t>
            </a:r>
            <a:endParaRPr b="0" lang="en-CA" sz="36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685800" y="1600200"/>
            <a:ext cx="7772400" cy="44956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FUNÇÃO: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permitir a estabilização dimensional do filme e ativação das propriedades de superfície antes do corte visando melhor qualidade da bobina acabada.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APLICAÇÃO: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Descanso especialmente recomendado para produtos com alto teor de aditivos migrantes que melhoram a performance do rebobinamento.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343080" indent="-343080" algn="just">
              <a:spcBef>
                <a:spcPts val="451"/>
              </a:spcBef>
              <a:buClr>
                <a:srgbClr val="ffffcc"/>
              </a:buClr>
              <a:buSzPct val="60000"/>
              <a:buFont typeface="Wingdings" charset="2"/>
              <a:buChar char="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LIMITAÇÕES:</a:t>
            </a: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 espaço físico de estocagem, trocas frequentes de programa, compromissos apertados de entrega de produto.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AutoShape 4"/>
          <p:cNvSpPr/>
          <p:nvPr/>
        </p:nvSpPr>
        <p:spPr>
          <a:xfrm>
            <a:off x="684360" y="2278080"/>
            <a:ext cx="649080" cy="503280"/>
          </a:xfrm>
          <a:prstGeom prst="irregularSeal2">
            <a:avLst/>
          </a:prstGeom>
          <a:solidFill>
            <a:srgbClr val="ffff0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88" name="Freeform 6"/>
          <p:cNvSpPr/>
          <p:nvPr/>
        </p:nvSpPr>
        <p:spPr>
          <a:xfrm>
            <a:off x="755640" y="3263760"/>
            <a:ext cx="673200" cy="309600"/>
          </a:xfrm>
          <a:custGeom>
            <a:avLst/>
            <a:gdLst>
              <a:gd name="GluePoint1X" fmla="*/ 2147483647 w 681"/>
              <a:gd name="GluePoint1Y" fmla="*/ 2147483647 h 200"/>
              <a:gd name="GluePoint2X" fmla="*/ 2147483647 w 681"/>
              <a:gd name="GluePoint2Y" fmla="*/ 2147483647 h 200"/>
              <a:gd name="GluePoint3X" fmla="*/ 2147483647 w 681"/>
              <a:gd name="GluePoint3Y" fmla="*/ 2147483647 h 200"/>
              <a:gd name="GluePoint4X" fmla="*/ 2147483647 w 681"/>
              <a:gd name="GluePoint4Y" fmla="*/ 2147483647 h 200"/>
              <a:gd name="GluePoint5X" fmla="*/ 2147483647 w 681"/>
              <a:gd name="GluePoint5Y" fmla="*/ 2147483647 h 200"/>
              <a:gd name="GluePoint6X" fmla="*/ 0 w 681"/>
              <a:gd name="GluePoint6Y" fmla="*/ 2147483647 h 200"/>
              <a:gd name="GluePoint7X" fmla="*/ 2147483647 w 681"/>
              <a:gd name="GluePoint7Y" fmla="*/ 2147483647 h 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l" t="t" r="r" b="b"/>
            <a:pathLst>
              <a:path w="681" h="200">
                <a:moveTo>
                  <a:pt x="201" y="41"/>
                </a:moveTo>
                <a:cubicBezTo>
                  <a:pt x="305" y="44"/>
                  <a:pt x="417" y="10"/>
                  <a:pt x="512" y="50"/>
                </a:cubicBezTo>
                <a:cubicBezTo>
                  <a:pt x="681" y="121"/>
                  <a:pt x="497" y="171"/>
                  <a:pt x="475" y="178"/>
                </a:cubicBezTo>
                <a:cubicBezTo>
                  <a:pt x="266" y="173"/>
                  <a:pt x="179" y="200"/>
                  <a:pt x="27" y="151"/>
                </a:cubicBezTo>
                <a:cubicBezTo>
                  <a:pt x="21" y="133"/>
                  <a:pt x="15" y="114"/>
                  <a:pt x="9" y="96"/>
                </a:cubicBezTo>
                <a:cubicBezTo>
                  <a:pt x="6" y="87"/>
                  <a:pt x="0" y="68"/>
                  <a:pt x="0" y="68"/>
                </a:cubicBezTo>
                <a:cubicBezTo>
                  <a:pt x="45" y="0"/>
                  <a:pt x="129" y="41"/>
                  <a:pt x="201" y="41"/>
                </a:cubicBezTo>
                <a:close/>
              </a:path>
            </a:pathLst>
          </a:custGeom>
          <a:solidFill>
            <a:srgbClr val="ffcc99"/>
          </a:solidFill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89" name="Freeform 7"/>
          <p:cNvSpPr/>
          <p:nvPr/>
        </p:nvSpPr>
        <p:spPr>
          <a:xfrm>
            <a:off x="684360" y="4141800"/>
            <a:ext cx="630000" cy="223920"/>
          </a:xfrm>
          <a:custGeom>
            <a:avLst/>
            <a:gdLst>
              <a:gd name="GluePoint1X" fmla="*/ 2147483647 w 511"/>
              <a:gd name="GluePoint1Y" fmla="*/ 2147483647 h 165"/>
              <a:gd name="GluePoint2X" fmla="*/ 2147483647 w 511"/>
              <a:gd name="GluePoint2Y" fmla="*/ 2147483647 h 165"/>
              <a:gd name="GluePoint3X" fmla="*/ 2147483647 w 511"/>
              <a:gd name="GluePoint3Y" fmla="*/ 2147483647 h 165"/>
              <a:gd name="GluePoint4X" fmla="*/ 2147483647 w 511"/>
              <a:gd name="GluePoint4Y" fmla="*/ 2147483647 h 165"/>
              <a:gd name="GluePoint5X" fmla="*/ 0 w 511"/>
              <a:gd name="GluePoint5Y" fmla="*/ 2147483647 h 165"/>
              <a:gd name="GluePoint6X" fmla="*/ 2147483647 w 511"/>
              <a:gd name="GluePoint6Y" fmla="*/ 2147483647 h 165"/>
              <a:gd name="GluePoint7X" fmla="*/ 2147483647 w 511"/>
              <a:gd name="GluePoint7Y" fmla="*/ 2147483647 h 165"/>
              <a:gd name="GluePoint8X" fmla="*/ 2147483647 w 511"/>
              <a:gd name="GluePoint8Y" fmla="*/ 2147483647 h 165"/>
              <a:gd name="GluePoint9X" fmla="*/ 2147483647 w 511"/>
              <a:gd name="GluePoint9Y" fmla="*/ 2147483647 h 165"/>
              <a:gd name="GluePoint10X" fmla="*/ 2147483647 w 511"/>
              <a:gd name="GluePoint10Y" fmla="*/ 2147483647 h 165"/>
              <a:gd name="GluePoint11X" fmla="*/ 2147483647 w 511"/>
              <a:gd name="GluePoint11Y" fmla="*/ 2147483647 h 165"/>
              <a:gd name="GluePoint12X" fmla="*/ 2147483647 w 511"/>
              <a:gd name="GluePoint12Y" fmla="*/ 0 h 165"/>
              <a:gd name="GluePoint13X" fmla="*/ 2147483647 w 511"/>
              <a:gd name="GluePoint13Y" fmla="*/ 2147483647 h 165"/>
              <a:gd name="GluePoint14X" fmla="*/ 2147483647 w 511"/>
              <a:gd name="GluePoint14Y" fmla="*/ 2147483647 h 165"/>
              <a:gd name="GluePoint15X" fmla="*/ 2147483647 w 511"/>
              <a:gd name="GluePoint15Y" fmla="*/ 2147483647 h 165"/>
              <a:gd name="GluePoint16X" fmla="*/ 2147483647 w 511"/>
              <a:gd name="GluePoint16Y" fmla="*/ 2147483647 h 165"/>
              <a:gd name="GluePoint17X" fmla="*/ 2147483647 w 511"/>
              <a:gd name="GluePoint17Y" fmla="*/ 2147483647 h 16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</a:cxnLst>
            <a:rect l="l" t="t" r="r" b="b"/>
            <a:pathLst>
              <a:path w="511" h="165">
                <a:moveTo>
                  <a:pt x="256" y="19"/>
                </a:moveTo>
                <a:cubicBezTo>
                  <a:pt x="198" y="22"/>
                  <a:pt x="140" y="17"/>
                  <a:pt x="83" y="28"/>
                </a:cubicBezTo>
                <a:cubicBezTo>
                  <a:pt x="74" y="30"/>
                  <a:pt x="76" y="46"/>
                  <a:pt x="73" y="55"/>
                </a:cubicBezTo>
                <a:cubicBezTo>
                  <a:pt x="67" y="73"/>
                  <a:pt x="61" y="92"/>
                  <a:pt x="55" y="110"/>
                </a:cubicBezTo>
                <a:cubicBezTo>
                  <a:pt x="49" y="128"/>
                  <a:pt x="0" y="128"/>
                  <a:pt x="0" y="128"/>
                </a:cubicBezTo>
                <a:cubicBezTo>
                  <a:pt x="36" y="141"/>
                  <a:pt x="68" y="144"/>
                  <a:pt x="101" y="165"/>
                </a:cubicBezTo>
                <a:cubicBezTo>
                  <a:pt x="183" y="162"/>
                  <a:pt x="266" y="164"/>
                  <a:pt x="348" y="156"/>
                </a:cubicBezTo>
                <a:cubicBezTo>
                  <a:pt x="359" y="155"/>
                  <a:pt x="365" y="142"/>
                  <a:pt x="375" y="138"/>
                </a:cubicBezTo>
                <a:cubicBezTo>
                  <a:pt x="408" y="123"/>
                  <a:pt x="433" y="118"/>
                  <a:pt x="467" y="110"/>
                </a:cubicBezTo>
                <a:cubicBezTo>
                  <a:pt x="476" y="113"/>
                  <a:pt x="486" y="123"/>
                  <a:pt x="494" y="119"/>
                </a:cubicBezTo>
                <a:cubicBezTo>
                  <a:pt x="511" y="110"/>
                  <a:pt x="494" y="22"/>
                  <a:pt x="485" y="10"/>
                </a:cubicBezTo>
                <a:cubicBezTo>
                  <a:pt x="479" y="2"/>
                  <a:pt x="466" y="3"/>
                  <a:pt x="457" y="0"/>
                </a:cubicBezTo>
                <a:cubicBezTo>
                  <a:pt x="439" y="3"/>
                  <a:pt x="420" y="3"/>
                  <a:pt x="403" y="10"/>
                </a:cubicBezTo>
                <a:cubicBezTo>
                  <a:pt x="395" y="13"/>
                  <a:pt x="392" y="26"/>
                  <a:pt x="384" y="28"/>
                </a:cubicBezTo>
                <a:cubicBezTo>
                  <a:pt x="354" y="35"/>
                  <a:pt x="323" y="34"/>
                  <a:pt x="293" y="37"/>
                </a:cubicBezTo>
                <a:cubicBezTo>
                  <a:pt x="284" y="43"/>
                  <a:pt x="276" y="57"/>
                  <a:pt x="265" y="55"/>
                </a:cubicBezTo>
                <a:cubicBezTo>
                  <a:pt x="222" y="47"/>
                  <a:pt x="248" y="27"/>
                  <a:pt x="256" y="19"/>
                </a:cubicBezTo>
                <a:close/>
              </a:path>
            </a:pathLst>
          </a:custGeom>
          <a:solidFill>
            <a:srgbClr val="ffffff"/>
          </a:solidFill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0" name="Oval 8"/>
          <p:cNvSpPr/>
          <p:nvPr/>
        </p:nvSpPr>
        <p:spPr>
          <a:xfrm>
            <a:off x="755640" y="5013360"/>
            <a:ext cx="431640" cy="360360"/>
          </a:xfrm>
          <a:prstGeom prst="ellipse">
            <a:avLst/>
          </a:prstGeom>
          <a:solidFill>
            <a:srgbClr val="cc99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1" name="Rectangle 9"/>
          <p:cNvSpPr/>
          <p:nvPr/>
        </p:nvSpPr>
        <p:spPr>
          <a:xfrm>
            <a:off x="4498920" y="5229360"/>
            <a:ext cx="3529080" cy="144360"/>
          </a:xfrm>
          <a:prstGeom prst="rect">
            <a:avLst/>
          </a:prstGeom>
          <a:solidFill>
            <a:srgbClr val="cc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2" name="Oval 10"/>
          <p:cNvSpPr/>
          <p:nvPr/>
        </p:nvSpPr>
        <p:spPr>
          <a:xfrm>
            <a:off x="6730920" y="4941720"/>
            <a:ext cx="432000" cy="360360"/>
          </a:xfrm>
          <a:prstGeom prst="ellipse">
            <a:avLst/>
          </a:prstGeom>
          <a:solidFill>
            <a:srgbClr val="cc99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3" name="Rectangle 11"/>
          <p:cNvSpPr/>
          <p:nvPr/>
        </p:nvSpPr>
        <p:spPr>
          <a:xfrm>
            <a:off x="4498920" y="4221000"/>
            <a:ext cx="3529080" cy="144720"/>
          </a:xfrm>
          <a:prstGeom prst="rect">
            <a:avLst/>
          </a:prstGeom>
          <a:solidFill>
            <a:srgbClr val="cc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4" name="Rectangle 12"/>
          <p:cNvSpPr/>
          <p:nvPr/>
        </p:nvSpPr>
        <p:spPr>
          <a:xfrm>
            <a:off x="4498920" y="3357720"/>
            <a:ext cx="3529080" cy="144360"/>
          </a:xfrm>
          <a:prstGeom prst="rect">
            <a:avLst/>
          </a:prstGeom>
          <a:solidFill>
            <a:srgbClr val="cc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5" name="Rectangle 13"/>
          <p:cNvSpPr/>
          <p:nvPr/>
        </p:nvSpPr>
        <p:spPr>
          <a:xfrm>
            <a:off x="4498920" y="2494080"/>
            <a:ext cx="3529080" cy="144360"/>
          </a:xfrm>
          <a:prstGeom prst="rect">
            <a:avLst/>
          </a:prstGeom>
          <a:solidFill>
            <a:srgbClr val="cc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6" name="Freeform 14"/>
          <p:cNvSpPr/>
          <p:nvPr/>
        </p:nvSpPr>
        <p:spPr>
          <a:xfrm>
            <a:off x="5433840" y="4076640"/>
            <a:ext cx="630360" cy="223920"/>
          </a:xfrm>
          <a:custGeom>
            <a:avLst/>
            <a:gdLst>
              <a:gd name="GluePoint1X" fmla="*/ 2147483647 w 511"/>
              <a:gd name="GluePoint1Y" fmla="*/ 2147483647 h 165"/>
              <a:gd name="GluePoint2X" fmla="*/ 2147483647 w 511"/>
              <a:gd name="GluePoint2Y" fmla="*/ 2147483647 h 165"/>
              <a:gd name="GluePoint3X" fmla="*/ 2147483647 w 511"/>
              <a:gd name="GluePoint3Y" fmla="*/ 2147483647 h 165"/>
              <a:gd name="GluePoint4X" fmla="*/ 2147483647 w 511"/>
              <a:gd name="GluePoint4Y" fmla="*/ 2147483647 h 165"/>
              <a:gd name="GluePoint5X" fmla="*/ 0 w 511"/>
              <a:gd name="GluePoint5Y" fmla="*/ 2147483647 h 165"/>
              <a:gd name="GluePoint6X" fmla="*/ 2147483647 w 511"/>
              <a:gd name="GluePoint6Y" fmla="*/ 2147483647 h 165"/>
              <a:gd name="GluePoint7X" fmla="*/ 2147483647 w 511"/>
              <a:gd name="GluePoint7Y" fmla="*/ 2147483647 h 165"/>
              <a:gd name="GluePoint8X" fmla="*/ 2147483647 w 511"/>
              <a:gd name="GluePoint8Y" fmla="*/ 2147483647 h 165"/>
              <a:gd name="GluePoint9X" fmla="*/ 2147483647 w 511"/>
              <a:gd name="GluePoint9Y" fmla="*/ 2147483647 h 165"/>
              <a:gd name="GluePoint10X" fmla="*/ 2147483647 w 511"/>
              <a:gd name="GluePoint10Y" fmla="*/ 2147483647 h 165"/>
              <a:gd name="GluePoint11X" fmla="*/ 2147483647 w 511"/>
              <a:gd name="GluePoint11Y" fmla="*/ 2147483647 h 165"/>
              <a:gd name="GluePoint12X" fmla="*/ 2147483647 w 511"/>
              <a:gd name="GluePoint12Y" fmla="*/ 0 h 165"/>
              <a:gd name="GluePoint13X" fmla="*/ 2147483647 w 511"/>
              <a:gd name="GluePoint13Y" fmla="*/ 2147483647 h 165"/>
              <a:gd name="GluePoint14X" fmla="*/ 2147483647 w 511"/>
              <a:gd name="GluePoint14Y" fmla="*/ 2147483647 h 165"/>
              <a:gd name="GluePoint15X" fmla="*/ 2147483647 w 511"/>
              <a:gd name="GluePoint15Y" fmla="*/ 2147483647 h 165"/>
              <a:gd name="GluePoint16X" fmla="*/ 2147483647 w 511"/>
              <a:gd name="GluePoint16Y" fmla="*/ 2147483647 h 165"/>
              <a:gd name="GluePoint17X" fmla="*/ 2147483647 w 511"/>
              <a:gd name="GluePoint17Y" fmla="*/ 2147483647 h 16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</a:cxnLst>
            <a:rect l="l" t="t" r="r" b="b"/>
            <a:pathLst>
              <a:path w="511" h="165">
                <a:moveTo>
                  <a:pt x="256" y="19"/>
                </a:moveTo>
                <a:cubicBezTo>
                  <a:pt x="198" y="22"/>
                  <a:pt x="140" y="17"/>
                  <a:pt x="83" y="28"/>
                </a:cubicBezTo>
                <a:cubicBezTo>
                  <a:pt x="74" y="30"/>
                  <a:pt x="76" y="46"/>
                  <a:pt x="73" y="55"/>
                </a:cubicBezTo>
                <a:cubicBezTo>
                  <a:pt x="67" y="73"/>
                  <a:pt x="61" y="92"/>
                  <a:pt x="55" y="110"/>
                </a:cubicBezTo>
                <a:cubicBezTo>
                  <a:pt x="49" y="128"/>
                  <a:pt x="0" y="128"/>
                  <a:pt x="0" y="128"/>
                </a:cubicBezTo>
                <a:cubicBezTo>
                  <a:pt x="36" y="141"/>
                  <a:pt x="68" y="144"/>
                  <a:pt x="101" y="165"/>
                </a:cubicBezTo>
                <a:cubicBezTo>
                  <a:pt x="183" y="162"/>
                  <a:pt x="266" y="164"/>
                  <a:pt x="348" y="156"/>
                </a:cubicBezTo>
                <a:cubicBezTo>
                  <a:pt x="359" y="155"/>
                  <a:pt x="365" y="142"/>
                  <a:pt x="375" y="138"/>
                </a:cubicBezTo>
                <a:cubicBezTo>
                  <a:pt x="408" y="123"/>
                  <a:pt x="433" y="118"/>
                  <a:pt x="467" y="110"/>
                </a:cubicBezTo>
                <a:cubicBezTo>
                  <a:pt x="476" y="113"/>
                  <a:pt x="486" y="123"/>
                  <a:pt x="494" y="119"/>
                </a:cubicBezTo>
                <a:cubicBezTo>
                  <a:pt x="511" y="110"/>
                  <a:pt x="494" y="22"/>
                  <a:pt x="485" y="10"/>
                </a:cubicBezTo>
                <a:cubicBezTo>
                  <a:pt x="479" y="2"/>
                  <a:pt x="466" y="3"/>
                  <a:pt x="457" y="0"/>
                </a:cubicBezTo>
                <a:cubicBezTo>
                  <a:pt x="439" y="3"/>
                  <a:pt x="420" y="3"/>
                  <a:pt x="403" y="10"/>
                </a:cubicBezTo>
                <a:cubicBezTo>
                  <a:pt x="395" y="13"/>
                  <a:pt x="392" y="26"/>
                  <a:pt x="384" y="28"/>
                </a:cubicBezTo>
                <a:cubicBezTo>
                  <a:pt x="354" y="35"/>
                  <a:pt x="323" y="34"/>
                  <a:pt x="293" y="37"/>
                </a:cubicBezTo>
                <a:cubicBezTo>
                  <a:pt x="284" y="43"/>
                  <a:pt x="276" y="57"/>
                  <a:pt x="265" y="55"/>
                </a:cubicBezTo>
                <a:cubicBezTo>
                  <a:pt x="222" y="47"/>
                  <a:pt x="248" y="27"/>
                  <a:pt x="256" y="19"/>
                </a:cubicBezTo>
                <a:close/>
              </a:path>
            </a:pathLst>
          </a:custGeom>
          <a:solidFill>
            <a:srgbClr val="ffffff"/>
          </a:solidFill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7" name="Freeform 15"/>
          <p:cNvSpPr/>
          <p:nvPr/>
        </p:nvSpPr>
        <p:spPr>
          <a:xfrm>
            <a:off x="6226200" y="3141720"/>
            <a:ext cx="673200" cy="309600"/>
          </a:xfrm>
          <a:custGeom>
            <a:avLst/>
            <a:gdLst>
              <a:gd name="GluePoint1X" fmla="*/ 2147483647 w 681"/>
              <a:gd name="GluePoint1Y" fmla="*/ 2147483647 h 200"/>
              <a:gd name="GluePoint2X" fmla="*/ 2147483647 w 681"/>
              <a:gd name="GluePoint2Y" fmla="*/ 2147483647 h 200"/>
              <a:gd name="GluePoint3X" fmla="*/ 2147483647 w 681"/>
              <a:gd name="GluePoint3Y" fmla="*/ 2147483647 h 200"/>
              <a:gd name="GluePoint4X" fmla="*/ 2147483647 w 681"/>
              <a:gd name="GluePoint4Y" fmla="*/ 2147483647 h 200"/>
              <a:gd name="GluePoint5X" fmla="*/ 2147483647 w 681"/>
              <a:gd name="GluePoint5Y" fmla="*/ 2147483647 h 200"/>
              <a:gd name="GluePoint6X" fmla="*/ 0 w 681"/>
              <a:gd name="GluePoint6Y" fmla="*/ 2147483647 h 200"/>
              <a:gd name="GluePoint7X" fmla="*/ 2147483647 w 681"/>
              <a:gd name="GluePoint7Y" fmla="*/ 2147483647 h 2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l" t="t" r="r" b="b"/>
            <a:pathLst>
              <a:path w="681" h="200">
                <a:moveTo>
                  <a:pt x="201" y="41"/>
                </a:moveTo>
                <a:cubicBezTo>
                  <a:pt x="305" y="44"/>
                  <a:pt x="417" y="10"/>
                  <a:pt x="512" y="50"/>
                </a:cubicBezTo>
                <a:cubicBezTo>
                  <a:pt x="681" y="121"/>
                  <a:pt x="497" y="171"/>
                  <a:pt x="475" y="178"/>
                </a:cubicBezTo>
                <a:cubicBezTo>
                  <a:pt x="266" y="173"/>
                  <a:pt x="179" y="200"/>
                  <a:pt x="27" y="151"/>
                </a:cubicBezTo>
                <a:cubicBezTo>
                  <a:pt x="21" y="133"/>
                  <a:pt x="15" y="114"/>
                  <a:pt x="9" y="96"/>
                </a:cubicBezTo>
                <a:cubicBezTo>
                  <a:pt x="6" y="87"/>
                  <a:pt x="0" y="68"/>
                  <a:pt x="0" y="68"/>
                </a:cubicBezTo>
                <a:cubicBezTo>
                  <a:pt x="45" y="0"/>
                  <a:pt x="129" y="41"/>
                  <a:pt x="201" y="41"/>
                </a:cubicBezTo>
                <a:close/>
              </a:path>
            </a:pathLst>
          </a:custGeom>
          <a:solidFill>
            <a:srgbClr val="ffcc99"/>
          </a:solidFill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8" name="AutoShape 16"/>
          <p:cNvSpPr/>
          <p:nvPr/>
        </p:nvSpPr>
        <p:spPr>
          <a:xfrm>
            <a:off x="5002200" y="2133720"/>
            <a:ext cx="649440" cy="503280"/>
          </a:xfrm>
          <a:prstGeom prst="irregularSeal2">
            <a:avLst/>
          </a:prstGeom>
          <a:solidFill>
            <a:srgbClr val="ffff0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799" name="Text Box 17"/>
          <p:cNvSpPr/>
          <p:nvPr/>
        </p:nvSpPr>
        <p:spPr>
          <a:xfrm>
            <a:off x="1605600" y="2317680"/>
            <a:ext cx="25938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ABPP05SC - SINTÉTICA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0" name="Text Box 18"/>
          <p:cNvSpPr/>
          <p:nvPr/>
        </p:nvSpPr>
        <p:spPr>
          <a:xfrm>
            <a:off x="1613520" y="3303720"/>
            <a:ext cx="2764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ABVT19NSC - SINTÉTICA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1" name="Text Box 19"/>
          <p:cNvSpPr/>
          <p:nvPr/>
        </p:nvSpPr>
        <p:spPr>
          <a:xfrm>
            <a:off x="1625400" y="4095720"/>
            <a:ext cx="260712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ABVT22SC - ORGÂNICA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2" name="Text Box 20"/>
          <p:cNvSpPr/>
          <p:nvPr/>
        </p:nvSpPr>
        <p:spPr>
          <a:xfrm>
            <a:off x="1625760" y="5032440"/>
            <a:ext cx="26128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ABVT30SC - SINTÉTICA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3" name="Rectangle 21"/>
          <p:cNvSpPr/>
          <p:nvPr/>
        </p:nvSpPr>
        <p:spPr>
          <a:xfrm>
            <a:off x="1830240" y="692280"/>
            <a:ext cx="523296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000" strike="noStrike" u="none">
                <a:solidFill>
                  <a:srgbClr val="ccecff"/>
                </a:solidFill>
                <a:effectLst/>
                <a:uFillTx/>
                <a:latin typeface="Verdana"/>
              </a:rPr>
              <a:t>TIPOS DE ADITIVO ANTIBLOCKING</a:t>
            </a:r>
            <a:endParaRPr b="0" lang="en-CA" sz="20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547560" y="115920"/>
            <a:ext cx="6400800" cy="51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2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Estrutura Típica do BOPP</a:t>
            </a:r>
            <a:endParaRPr b="0" lang="en-CA" sz="28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805" name="Rectangle 3"/>
          <p:cNvSpPr/>
          <p:nvPr/>
        </p:nvSpPr>
        <p:spPr>
          <a:xfrm>
            <a:off x="990720" y="3276720"/>
            <a:ext cx="3657600" cy="304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75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ff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6" name="Rectangle 4"/>
          <p:cNvSpPr/>
          <p:nvPr/>
        </p:nvSpPr>
        <p:spPr>
          <a:xfrm>
            <a:off x="990720" y="2438280"/>
            <a:ext cx="3657600" cy="914400"/>
          </a:xfrm>
          <a:prstGeom prst="rect">
            <a:avLst/>
          </a:prstGeom>
          <a:solidFill>
            <a:srgbClr val="fdfdfd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75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ff00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7" name="Rectangle 5"/>
          <p:cNvSpPr/>
          <p:nvPr/>
        </p:nvSpPr>
        <p:spPr>
          <a:xfrm>
            <a:off x="990720" y="2209680"/>
            <a:ext cx="3657600" cy="2286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75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8" name="Text Box 6"/>
          <p:cNvSpPr/>
          <p:nvPr/>
        </p:nvSpPr>
        <p:spPr>
          <a:xfrm>
            <a:off x="1371600" y="434340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09" name="Text Box 7"/>
          <p:cNvSpPr/>
          <p:nvPr/>
        </p:nvSpPr>
        <p:spPr>
          <a:xfrm>
            <a:off x="1371600" y="47242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ff5050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0" name="Text Box 8"/>
          <p:cNvSpPr/>
          <p:nvPr/>
        </p:nvSpPr>
        <p:spPr>
          <a:xfrm>
            <a:off x="1447920" y="1600200"/>
            <a:ext cx="53316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1" name="Text Box 9"/>
          <p:cNvSpPr/>
          <p:nvPr/>
        </p:nvSpPr>
        <p:spPr>
          <a:xfrm>
            <a:off x="266688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2" name="Text Box 10"/>
          <p:cNvSpPr/>
          <p:nvPr/>
        </p:nvSpPr>
        <p:spPr>
          <a:xfrm>
            <a:off x="358128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3" name="Text Box 11"/>
          <p:cNvSpPr/>
          <p:nvPr/>
        </p:nvSpPr>
        <p:spPr>
          <a:xfrm>
            <a:off x="167652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4" name="Text Box 12"/>
          <p:cNvSpPr/>
          <p:nvPr/>
        </p:nvSpPr>
        <p:spPr>
          <a:xfrm>
            <a:off x="2209680" y="160020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5" name="Text Box 13"/>
          <p:cNvSpPr/>
          <p:nvPr/>
        </p:nvSpPr>
        <p:spPr>
          <a:xfrm>
            <a:off x="3200400" y="160020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6" name="Text Box 14"/>
          <p:cNvSpPr/>
          <p:nvPr/>
        </p:nvSpPr>
        <p:spPr>
          <a:xfrm>
            <a:off x="4038480" y="163044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7" name="Text Box 15"/>
          <p:cNvSpPr/>
          <p:nvPr/>
        </p:nvSpPr>
        <p:spPr>
          <a:xfrm>
            <a:off x="1981080" y="292572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8" name="Text Box 16"/>
          <p:cNvSpPr/>
          <p:nvPr/>
        </p:nvSpPr>
        <p:spPr>
          <a:xfrm>
            <a:off x="990720" y="2925720"/>
            <a:ext cx="53316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19" name="Text Box 17"/>
          <p:cNvSpPr/>
          <p:nvPr/>
        </p:nvSpPr>
        <p:spPr>
          <a:xfrm>
            <a:off x="2971800" y="292572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0" name="Text Box 18"/>
          <p:cNvSpPr/>
          <p:nvPr/>
        </p:nvSpPr>
        <p:spPr>
          <a:xfrm>
            <a:off x="3886200" y="2895480"/>
            <a:ext cx="5335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1" name="Text Box 19"/>
          <p:cNvSpPr/>
          <p:nvPr/>
        </p:nvSpPr>
        <p:spPr>
          <a:xfrm>
            <a:off x="1219320" y="4754520"/>
            <a:ext cx="53316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45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7200" strike="noStrike" u="none">
                <a:solidFill>
                  <a:srgbClr val="0066cc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72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2" name="Text Box 20"/>
          <p:cNvSpPr/>
          <p:nvPr/>
        </p:nvSpPr>
        <p:spPr>
          <a:xfrm>
            <a:off x="1752480" y="5257800"/>
            <a:ext cx="2895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Partículas “Anti-blocking”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3" name="Text Box 21"/>
          <p:cNvSpPr/>
          <p:nvPr/>
        </p:nvSpPr>
        <p:spPr>
          <a:xfrm>
            <a:off x="1752480" y="4419720"/>
            <a:ext cx="2895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Deslizante não migrante 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4" name="Text Box 22"/>
          <p:cNvSpPr/>
          <p:nvPr/>
        </p:nvSpPr>
        <p:spPr>
          <a:xfrm>
            <a:off x="1752480" y="4800600"/>
            <a:ext cx="28958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Anti-estático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5" name="Text Box 23"/>
          <p:cNvSpPr/>
          <p:nvPr/>
        </p:nvSpPr>
        <p:spPr>
          <a:xfrm>
            <a:off x="5410080" y="1568520"/>
            <a:ext cx="35816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Camada “A” – Selagem / Conversão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6" name="Text Box 24"/>
          <p:cNvSpPr/>
          <p:nvPr/>
        </p:nvSpPr>
        <p:spPr>
          <a:xfrm>
            <a:off x="5486400" y="2711520"/>
            <a:ext cx="289548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Camada “B” – Estrutural PP 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7" name="Line 25"/>
          <p:cNvSpPr/>
          <p:nvPr/>
        </p:nvSpPr>
        <p:spPr>
          <a:xfrm flipV="1">
            <a:off x="4858560" y="1802880"/>
            <a:ext cx="493560" cy="357840"/>
          </a:xfrm>
          <a:prstGeom prst="line">
            <a:avLst/>
          </a:prstGeom>
          <a:ln w="31680">
            <a:solidFill>
              <a:srgbClr val="00339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8" name="Line 26"/>
          <p:cNvSpPr/>
          <p:nvPr/>
        </p:nvSpPr>
        <p:spPr>
          <a:xfrm>
            <a:off x="4876920" y="2895480"/>
            <a:ext cx="609480" cy="0"/>
          </a:xfrm>
          <a:prstGeom prst="line">
            <a:avLst/>
          </a:prstGeom>
          <a:ln w="31680">
            <a:solidFill>
              <a:srgbClr val="00339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6800" bIns="-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29" name="Line 27"/>
          <p:cNvSpPr/>
          <p:nvPr/>
        </p:nvSpPr>
        <p:spPr>
          <a:xfrm>
            <a:off x="4799520" y="3456360"/>
            <a:ext cx="630720" cy="551520"/>
          </a:xfrm>
          <a:prstGeom prst="line">
            <a:avLst/>
          </a:prstGeom>
          <a:ln w="31680">
            <a:solidFill>
              <a:srgbClr val="00339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0" name="Rectangle 28"/>
          <p:cNvSpPr/>
          <p:nvPr/>
        </p:nvSpPr>
        <p:spPr>
          <a:xfrm>
            <a:off x="304920" y="1066680"/>
            <a:ext cx="76197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rm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Filmes com deslizante não migrante – </a:t>
            </a:r>
            <a:r>
              <a:rPr b="1" lang="pt-BR" sz="1800" strike="noStrike" u="none">
                <a:solidFill>
                  <a:srgbClr val="ff0000"/>
                </a:solidFill>
                <a:effectLst/>
                <a:uFillTx/>
                <a:latin typeface="Verdana"/>
              </a:rPr>
              <a:t>Após produção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831" name="Picture 29" descr=""/>
          <p:cNvPicPr/>
          <p:nvPr/>
        </p:nvPicPr>
        <p:blipFill>
          <a:blip r:embed="rId1"/>
          <a:stretch/>
        </p:blipFill>
        <p:spPr>
          <a:xfrm>
            <a:off x="1425600" y="2654280"/>
            <a:ext cx="2536920" cy="77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2" name="Picture 30" descr=""/>
          <p:cNvPicPr/>
          <p:nvPr/>
        </p:nvPicPr>
        <p:blipFill>
          <a:blip r:embed="rId2"/>
          <a:stretch/>
        </p:blipFill>
        <p:spPr>
          <a:xfrm>
            <a:off x="1425600" y="2273400"/>
            <a:ext cx="2536920" cy="77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3" name="Picture 31" descr=""/>
          <p:cNvPicPr/>
          <p:nvPr/>
        </p:nvPicPr>
        <p:blipFill>
          <a:blip r:embed="rId3"/>
          <a:stretch/>
        </p:blipFill>
        <p:spPr>
          <a:xfrm>
            <a:off x="1959120" y="2502000"/>
            <a:ext cx="2536560" cy="774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4" name="Text Box 32"/>
          <p:cNvSpPr/>
          <p:nvPr/>
        </p:nvSpPr>
        <p:spPr>
          <a:xfrm>
            <a:off x="190008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5" name="Text Box 33"/>
          <p:cNvSpPr/>
          <p:nvPr/>
        </p:nvSpPr>
        <p:spPr>
          <a:xfrm>
            <a:off x="136692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6" name="Text Box 34"/>
          <p:cNvSpPr/>
          <p:nvPr/>
        </p:nvSpPr>
        <p:spPr>
          <a:xfrm>
            <a:off x="281952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7" name="Text Box 35"/>
          <p:cNvSpPr/>
          <p:nvPr/>
        </p:nvSpPr>
        <p:spPr>
          <a:xfrm>
            <a:off x="243828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8" name="Text Box 36"/>
          <p:cNvSpPr/>
          <p:nvPr/>
        </p:nvSpPr>
        <p:spPr>
          <a:xfrm>
            <a:off x="380988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39" name="Text Box 37"/>
          <p:cNvSpPr/>
          <p:nvPr/>
        </p:nvSpPr>
        <p:spPr>
          <a:xfrm>
            <a:off x="342900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40" name="Text Box 38"/>
          <p:cNvSpPr/>
          <p:nvPr/>
        </p:nvSpPr>
        <p:spPr>
          <a:xfrm>
            <a:off x="4262400" y="3352680"/>
            <a:ext cx="30960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2400" strike="noStrike" u="none">
                <a:solidFill>
                  <a:srgbClr val="66ccff"/>
                </a:solidFill>
                <a:effectLst/>
                <a:uFillTx/>
                <a:latin typeface="Times New Roman"/>
                <a:ea typeface="Times New Roman"/>
              </a:rPr>
              <a:t>•</a:t>
            </a:r>
            <a:endParaRPr b="0" lang="en-CA" sz="24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sp>
        <p:nvSpPr>
          <p:cNvPr id="841" name="Text Box 39"/>
          <p:cNvSpPr/>
          <p:nvPr/>
        </p:nvSpPr>
        <p:spPr>
          <a:xfrm>
            <a:off x="5486400" y="3809880"/>
            <a:ext cx="2895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just">
              <a:lnSpc>
                <a:spcPct val="110000"/>
              </a:lnSpc>
              <a:spcBef>
                <a:spcPts val="1001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Camada “C” – Selagem com propriedade de deslizamento imediata.</a:t>
            </a:r>
            <a:endParaRPr b="0" lang="en-CA" sz="16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Assuntos diversos - Aberto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843" name="CaixaDeTexto 3"/>
          <p:cNvSpPr/>
          <p:nvPr/>
        </p:nvSpPr>
        <p:spPr>
          <a:xfrm>
            <a:off x="1403280" y="1844640"/>
            <a:ext cx="6337440" cy="14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85840" indent="-28584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Rupturas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285840" indent="-28584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Scrap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285840" indent="-28584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Restritos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285840" indent="-28584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Grau 2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  <a:p>
            <a:pPr marL="285840" indent="-285840">
              <a:buClr>
                <a:srgbClr val="ffffff"/>
              </a:buClr>
              <a:buSzPct val="60000"/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Etc.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600" cy="113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4400" strike="noStrike" u="none">
                <a:solidFill>
                  <a:srgbClr val="ccecff"/>
                </a:solidFill>
                <a:effectLst/>
                <a:uFillTx/>
                <a:latin typeface="Arial"/>
              </a:rPr>
              <a:t>Polimerização do Propeno = PP</a:t>
            </a:r>
            <a:endParaRPr b="0" lang="en-CA" sz="4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sp>
        <p:nvSpPr>
          <p:cNvPr id="238" name="Retângulo 2"/>
          <p:cNvSpPr/>
          <p:nvPr/>
        </p:nvSpPr>
        <p:spPr>
          <a:xfrm>
            <a:off x="539640" y="1413000"/>
            <a:ext cx="83534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pt-BR" sz="1800" strike="noStrike" u="none">
                <a:solidFill>
                  <a:srgbClr val="ffffff"/>
                </a:solidFill>
                <a:effectLst/>
                <a:uFillTx/>
                <a:latin typeface="Verdana"/>
              </a:rPr>
              <a:t>O polímero formado na polimerização de propeno pode apresentar-se em três formas distintas: isotático, sindiotático e atático.</a:t>
            </a:r>
            <a:endParaRPr b="0" lang="en-CA" sz="1800" strike="noStrike" u="none">
              <a:solidFill>
                <a:srgbClr val="ffffff"/>
              </a:solidFill>
              <a:effectLst/>
              <a:uFillTx/>
              <a:latin typeface="Verdana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4064040" y="3573360"/>
            <a:ext cx="4829040" cy="296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550800" y="2133720"/>
            <a:ext cx="1428840" cy="142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Picture 5" descr=""/>
          <p:cNvPicPr/>
          <p:nvPr/>
        </p:nvPicPr>
        <p:blipFill>
          <a:blip r:embed="rId3"/>
          <a:stretch/>
        </p:blipFill>
        <p:spPr>
          <a:xfrm>
            <a:off x="317520" y="4221000"/>
            <a:ext cx="1914480" cy="13147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42" name="Conector de seta reta 4"/>
          <p:cNvCxnSpPr>
            <a:stCxn id="240" idx="2"/>
            <a:endCxn id="241" idx="0"/>
          </p:cNvCxnSpPr>
          <p:nvPr/>
        </p:nvCxnSpPr>
        <p:spPr>
          <a:xfrm>
            <a:off x="1265400" y="3562200"/>
            <a:ext cx="10080" cy="659520"/>
          </a:xfrm>
          <a:prstGeom prst="straightConnector1">
            <a:avLst/>
          </a:prstGeom>
          <a:ln w="19080">
            <a:solidFill>
              <a:srgbClr val="ff0000"/>
            </a:solidFill>
            <a:miter/>
            <a:tailEnd len="med" type="arrow" w="med"/>
          </a:ln>
        </p:spPr>
      </p:cxnSp>
      <p:cxnSp>
        <p:nvCxnSpPr>
          <p:cNvPr id="243" name="Conector de seta reta 6"/>
          <p:cNvCxnSpPr>
            <a:stCxn id="241" idx="3"/>
          </p:cNvCxnSpPr>
          <p:nvPr/>
        </p:nvCxnSpPr>
        <p:spPr>
          <a:xfrm flipV="1">
            <a:off x="2231640" y="3890160"/>
            <a:ext cx="1832760" cy="988200"/>
          </a:xfrm>
          <a:prstGeom prst="straightConnector1">
            <a:avLst/>
          </a:prstGeom>
          <a:ln w="19080">
            <a:solidFill>
              <a:srgbClr val="ff0000"/>
            </a:solidFill>
            <a:miter/>
            <a:tailEnd len="med" type="arrow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0" y="-27360"/>
            <a:ext cx="91440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br>
              <a:rPr sz="2400"/>
            </a:br>
            <a:r>
              <a:rPr b="1" lang="pt-BR" sz="2400" strike="noStrike" u="sng">
                <a:solidFill>
                  <a:srgbClr val="66ccff"/>
                </a:solidFill>
                <a:effectLst/>
                <a:uFillTx/>
                <a:latin typeface="Verdana"/>
              </a:rPr>
              <a:t>DIAGRAMA DE BLOCOS -  FABRICAÇÃO DE BOPP</a:t>
            </a:r>
            <a:endParaRPr b="0" lang="en-CA" sz="2400" strike="noStrike" u="none">
              <a:solidFill>
                <a:srgbClr val="ccecff"/>
              </a:solidFill>
              <a:effectLst/>
              <a:uFillTx/>
              <a:latin typeface="Arial"/>
            </a:endParaRPr>
          </a:p>
        </p:txBody>
      </p:sp>
      <p:grpSp>
        <p:nvGrpSpPr>
          <p:cNvPr id="245" name="Group 3"/>
          <p:cNvGrpSpPr/>
          <p:nvPr/>
        </p:nvGrpSpPr>
        <p:grpSpPr>
          <a:xfrm>
            <a:off x="230400" y="4307040"/>
            <a:ext cx="4036320" cy="183240"/>
            <a:chOff x="230400" y="4307040"/>
            <a:chExt cx="4036320" cy="183240"/>
          </a:xfrm>
        </p:grpSpPr>
        <p:sp>
          <p:nvSpPr>
            <p:cNvPr id="246" name="Line 4"/>
            <p:cNvSpPr/>
            <p:nvPr/>
          </p:nvSpPr>
          <p:spPr>
            <a:xfrm flipH="1">
              <a:off x="3123720" y="4402080"/>
              <a:ext cx="1143000" cy="180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47" name="Rectangle 5"/>
            <p:cNvSpPr/>
            <p:nvPr/>
          </p:nvSpPr>
          <p:spPr>
            <a:xfrm>
              <a:off x="230400" y="4307040"/>
              <a:ext cx="282204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Medida de espessura (filme fino)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48" name="Group 6"/>
          <p:cNvGrpSpPr/>
          <p:nvPr/>
        </p:nvGrpSpPr>
        <p:grpSpPr>
          <a:xfrm>
            <a:off x="227880" y="4487760"/>
            <a:ext cx="4053240" cy="183240"/>
            <a:chOff x="227880" y="4487760"/>
            <a:chExt cx="4053240" cy="183240"/>
          </a:xfrm>
        </p:grpSpPr>
        <p:sp>
          <p:nvSpPr>
            <p:cNvPr id="249" name="Line 7"/>
            <p:cNvSpPr/>
            <p:nvPr/>
          </p:nvSpPr>
          <p:spPr>
            <a:xfrm flipH="1">
              <a:off x="2680920" y="4592520"/>
              <a:ext cx="1600200" cy="180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0" name="Rectangle 8"/>
            <p:cNvSpPr/>
            <p:nvPr/>
          </p:nvSpPr>
          <p:spPr>
            <a:xfrm>
              <a:off x="227880" y="4487760"/>
              <a:ext cx="239724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Tratamento Corona/Chama</a:t>
              </a: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 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51" name="Group 9"/>
          <p:cNvGrpSpPr/>
          <p:nvPr/>
        </p:nvGrpSpPr>
        <p:grpSpPr>
          <a:xfrm>
            <a:off x="1390680" y="4924440"/>
            <a:ext cx="2370240" cy="946080"/>
            <a:chOff x="1390680" y="4924440"/>
            <a:chExt cx="2370240" cy="946080"/>
          </a:xfrm>
        </p:grpSpPr>
        <p:sp>
          <p:nvSpPr>
            <p:cNvPr id="252" name="Line 10"/>
            <p:cNvSpPr/>
            <p:nvPr/>
          </p:nvSpPr>
          <p:spPr>
            <a:xfrm>
              <a:off x="2001960" y="5869080"/>
              <a:ext cx="1758960" cy="1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3" name="Line 11"/>
            <p:cNvSpPr/>
            <p:nvPr/>
          </p:nvSpPr>
          <p:spPr>
            <a:xfrm>
              <a:off x="2001960" y="5383080"/>
              <a:ext cx="1440" cy="460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4" name="Freeform 12"/>
            <p:cNvSpPr/>
            <p:nvPr/>
          </p:nvSpPr>
          <p:spPr>
            <a:xfrm>
              <a:off x="1390680" y="4924440"/>
              <a:ext cx="1452600" cy="458640"/>
            </a:xfrm>
            <a:custGeom>
              <a:avLst/>
              <a:gdLst>
                <a:gd name="GluePoint1X" fmla="*/ 2147483647 w 152"/>
                <a:gd name="GluePoint1Y" fmla="*/ 0 h 48"/>
                <a:gd name="GluePoint2X" fmla="*/ 0 w 152"/>
                <a:gd name="GluePoint2Y" fmla="*/ 2147483647 h 48"/>
                <a:gd name="GluePoint3X" fmla="*/ 0 w 152"/>
                <a:gd name="GluePoint3Y" fmla="*/ 2147483647 h 48"/>
                <a:gd name="GluePoint4X" fmla="*/ 2147483647 w 152"/>
                <a:gd name="GluePoint4Y" fmla="*/ 2147483647 h 48"/>
                <a:gd name="GluePoint5X" fmla="*/ 2147483647 w 152"/>
                <a:gd name="GluePoint5Y" fmla="*/ 2147483647 h 48"/>
                <a:gd name="GluePoint6X" fmla="*/ 2147483647 w 152"/>
                <a:gd name="GluePoint6Y" fmla="*/ 2147483647 h 48"/>
                <a:gd name="GluePoint7X" fmla="*/ 2147483647 w 152"/>
                <a:gd name="GluePoint7Y" fmla="*/ 2147483647 h 48"/>
                <a:gd name="GluePoint8X" fmla="*/ 2147483647 w 152"/>
                <a:gd name="GluePoint8Y" fmla="*/ 0 h 48"/>
                <a:gd name="GluePoint9X" fmla="*/ 2147483647 w 152"/>
                <a:gd name="GluePoint9Y" fmla="*/ 0 h 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152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lnTo>
                    <a:pt x="0" y="40"/>
                  </a:lnTo>
                  <a:cubicBezTo>
                    <a:pt x="0" y="44"/>
                    <a:pt x="4" y="48"/>
                    <a:pt x="8" y="48"/>
                  </a:cubicBezTo>
                  <a:lnTo>
                    <a:pt x="144" y="48"/>
                  </a:lnTo>
                  <a:cubicBezTo>
                    <a:pt x="148" y="48"/>
                    <a:pt x="152" y="44"/>
                    <a:pt x="152" y="40"/>
                  </a:cubicBezTo>
                  <a:lnTo>
                    <a:pt x="152" y="8"/>
                  </a:lnTo>
                  <a:cubicBezTo>
                    <a:pt x="152" y="4"/>
                    <a:pt x="148" y="0"/>
                    <a:pt x="144" y="0"/>
                  </a:cubicBezTo>
                  <a:lnTo>
                    <a:pt x="8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5" name="Rectangle 13"/>
            <p:cNvSpPr/>
            <p:nvPr/>
          </p:nvSpPr>
          <p:spPr>
            <a:xfrm>
              <a:off x="1580760" y="5057640"/>
              <a:ext cx="101052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Metalização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56" name="Group 14"/>
          <p:cNvGrpSpPr/>
          <p:nvPr/>
        </p:nvGrpSpPr>
        <p:grpSpPr>
          <a:xfrm>
            <a:off x="3733920" y="6321600"/>
            <a:ext cx="1452600" cy="460080"/>
            <a:chOff x="3733920" y="6321600"/>
            <a:chExt cx="1452600" cy="460080"/>
          </a:xfrm>
        </p:grpSpPr>
        <p:sp>
          <p:nvSpPr>
            <p:cNvPr id="257" name="Freeform 15"/>
            <p:cNvSpPr/>
            <p:nvPr/>
          </p:nvSpPr>
          <p:spPr>
            <a:xfrm>
              <a:off x="3733920" y="6321600"/>
              <a:ext cx="1452600" cy="460080"/>
            </a:xfrm>
            <a:custGeom>
              <a:avLst/>
              <a:gdLst>
                <a:gd name="GluePoint1X" fmla="*/ 2147483647 w 152"/>
                <a:gd name="GluePoint1Y" fmla="*/ 0 h 48"/>
                <a:gd name="GluePoint2X" fmla="*/ 0 w 152"/>
                <a:gd name="GluePoint2Y" fmla="*/ 2147483647 h 48"/>
                <a:gd name="GluePoint3X" fmla="*/ 0 w 152"/>
                <a:gd name="GluePoint3Y" fmla="*/ 2147483647 h 48"/>
                <a:gd name="GluePoint4X" fmla="*/ 2147483647 w 152"/>
                <a:gd name="GluePoint4Y" fmla="*/ 2147483647 h 48"/>
                <a:gd name="GluePoint5X" fmla="*/ 2147483647 w 152"/>
                <a:gd name="GluePoint5Y" fmla="*/ 2147483647 h 48"/>
                <a:gd name="GluePoint6X" fmla="*/ 2147483647 w 152"/>
                <a:gd name="GluePoint6Y" fmla="*/ 2147483647 h 48"/>
                <a:gd name="GluePoint7X" fmla="*/ 2147483647 w 152"/>
                <a:gd name="GluePoint7Y" fmla="*/ 2147483647 h 48"/>
                <a:gd name="GluePoint8X" fmla="*/ 2147483647 w 152"/>
                <a:gd name="GluePoint8Y" fmla="*/ 0 h 48"/>
                <a:gd name="GluePoint9X" fmla="*/ 2147483647 w 152"/>
                <a:gd name="GluePoint9Y" fmla="*/ 0 h 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152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lnTo>
                    <a:pt x="0" y="40"/>
                  </a:lnTo>
                  <a:cubicBezTo>
                    <a:pt x="0" y="44"/>
                    <a:pt x="4" y="48"/>
                    <a:pt x="8" y="48"/>
                  </a:cubicBezTo>
                  <a:lnTo>
                    <a:pt x="144" y="48"/>
                  </a:lnTo>
                  <a:cubicBezTo>
                    <a:pt x="148" y="48"/>
                    <a:pt x="152" y="44"/>
                    <a:pt x="152" y="40"/>
                  </a:cubicBezTo>
                  <a:lnTo>
                    <a:pt x="152" y="8"/>
                  </a:lnTo>
                  <a:cubicBezTo>
                    <a:pt x="152" y="4"/>
                    <a:pt x="148" y="0"/>
                    <a:pt x="144" y="0"/>
                  </a:cubicBezTo>
                  <a:lnTo>
                    <a:pt x="8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58" name="Rectangle 16"/>
            <p:cNvSpPr/>
            <p:nvPr/>
          </p:nvSpPr>
          <p:spPr>
            <a:xfrm>
              <a:off x="4038120" y="6464160"/>
              <a:ext cx="8694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Expedição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59" name="Group 17"/>
          <p:cNvGrpSpPr/>
          <p:nvPr/>
        </p:nvGrpSpPr>
        <p:grpSpPr>
          <a:xfrm>
            <a:off x="3732120" y="5241600"/>
            <a:ext cx="3857760" cy="1208520"/>
            <a:chOff x="3732120" y="5241600"/>
            <a:chExt cx="3857760" cy="1208520"/>
          </a:xfrm>
        </p:grpSpPr>
        <p:sp>
          <p:nvSpPr>
            <p:cNvPr id="260" name="Line 18"/>
            <p:cNvSpPr/>
            <p:nvPr/>
          </p:nvSpPr>
          <p:spPr>
            <a:xfrm>
              <a:off x="5103720" y="5886360"/>
              <a:ext cx="2484360" cy="180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61" name="Freeform 19"/>
            <p:cNvSpPr/>
            <p:nvPr/>
          </p:nvSpPr>
          <p:spPr>
            <a:xfrm>
              <a:off x="3732120" y="5621400"/>
              <a:ext cx="1449360" cy="460440"/>
            </a:xfrm>
            <a:custGeom>
              <a:avLst/>
              <a:gdLst>
                <a:gd name="GluePoint1X" fmla="*/ 2147483647 w 152"/>
                <a:gd name="GluePoint1Y" fmla="*/ 0 h 48"/>
                <a:gd name="GluePoint2X" fmla="*/ 0 w 152"/>
                <a:gd name="GluePoint2Y" fmla="*/ 2147483647 h 48"/>
                <a:gd name="GluePoint3X" fmla="*/ 0 w 152"/>
                <a:gd name="GluePoint3Y" fmla="*/ 2147483647 h 48"/>
                <a:gd name="GluePoint4X" fmla="*/ 2147483647 w 152"/>
                <a:gd name="GluePoint4Y" fmla="*/ 2147483647 h 48"/>
                <a:gd name="GluePoint5X" fmla="*/ 2147483647 w 152"/>
                <a:gd name="GluePoint5Y" fmla="*/ 2147483647 h 48"/>
                <a:gd name="GluePoint6X" fmla="*/ 2147483647 w 152"/>
                <a:gd name="GluePoint6Y" fmla="*/ 2147483647 h 48"/>
                <a:gd name="GluePoint7X" fmla="*/ 2147483647 w 152"/>
                <a:gd name="GluePoint7Y" fmla="*/ 2147483647 h 48"/>
                <a:gd name="GluePoint8X" fmla="*/ 2147483647 w 152"/>
                <a:gd name="GluePoint8Y" fmla="*/ 0 h 48"/>
                <a:gd name="GluePoint9X" fmla="*/ 2147483647 w 152"/>
                <a:gd name="GluePoint9Y" fmla="*/ 0 h 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152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lnTo>
                    <a:pt x="0" y="40"/>
                  </a:lnTo>
                  <a:cubicBezTo>
                    <a:pt x="0" y="44"/>
                    <a:pt x="4" y="48"/>
                    <a:pt x="8" y="48"/>
                  </a:cubicBezTo>
                  <a:lnTo>
                    <a:pt x="144" y="48"/>
                  </a:lnTo>
                  <a:cubicBezTo>
                    <a:pt x="148" y="48"/>
                    <a:pt x="152" y="44"/>
                    <a:pt x="152" y="40"/>
                  </a:cubicBezTo>
                  <a:lnTo>
                    <a:pt x="152" y="8"/>
                  </a:lnTo>
                  <a:cubicBezTo>
                    <a:pt x="152" y="4"/>
                    <a:pt x="148" y="0"/>
                    <a:pt x="144" y="0"/>
                  </a:cubicBezTo>
                  <a:lnTo>
                    <a:pt x="8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62" name="Rectangle 20"/>
            <p:cNvSpPr/>
            <p:nvPr/>
          </p:nvSpPr>
          <p:spPr>
            <a:xfrm>
              <a:off x="3941640" y="5764320"/>
              <a:ext cx="10638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Acabamento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63" name="Line 21"/>
            <p:cNvSpPr/>
            <p:nvPr/>
          </p:nvSpPr>
          <p:spPr>
            <a:xfrm flipV="1">
              <a:off x="7588080" y="5241600"/>
              <a:ext cx="1800" cy="63828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64" name="Line 22"/>
            <p:cNvSpPr/>
            <p:nvPr/>
          </p:nvSpPr>
          <p:spPr>
            <a:xfrm>
              <a:off x="4425840" y="6124680"/>
              <a:ext cx="3240" cy="3254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65" name="Group 23"/>
          <p:cNvGrpSpPr/>
          <p:nvPr/>
        </p:nvGrpSpPr>
        <p:grpSpPr>
          <a:xfrm>
            <a:off x="5083200" y="1343160"/>
            <a:ext cx="1498680" cy="536400"/>
            <a:chOff x="5083200" y="1343160"/>
            <a:chExt cx="1498680" cy="536400"/>
          </a:xfrm>
        </p:grpSpPr>
        <p:grpSp>
          <p:nvGrpSpPr>
            <p:cNvPr id="266" name="Group 24"/>
            <p:cNvGrpSpPr/>
            <p:nvPr/>
          </p:nvGrpSpPr>
          <p:grpSpPr>
            <a:xfrm>
              <a:off x="5362560" y="1343160"/>
              <a:ext cx="1219320" cy="536400"/>
              <a:chOff x="5362560" y="1343160"/>
              <a:chExt cx="1219320" cy="536400"/>
            </a:xfrm>
          </p:grpSpPr>
          <p:sp>
            <p:nvSpPr>
              <p:cNvPr id="267" name="Rectangle 25"/>
              <p:cNvSpPr/>
              <p:nvPr/>
            </p:nvSpPr>
            <p:spPr>
              <a:xfrm>
                <a:off x="5362560" y="1343160"/>
                <a:ext cx="1219320" cy="5364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rect">
                  <a:fillToRect l="50000" t="50000" r="50000" b="50000"/>
                </a:path>
              </a:gra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rm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268" name="Rectangle 26"/>
              <p:cNvSpPr/>
              <p:nvPr/>
            </p:nvSpPr>
            <p:spPr>
              <a:xfrm>
                <a:off x="5479560" y="1494000"/>
                <a:ext cx="969480" cy="183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2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Coextrusão</a:t>
                </a:r>
                <a:endParaRPr b="0" lang="en-CA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269" name="Line 27"/>
            <p:cNvSpPr/>
            <p:nvPr/>
          </p:nvSpPr>
          <p:spPr>
            <a:xfrm flipH="1">
              <a:off x="5083200" y="1598760"/>
              <a:ext cx="279360" cy="288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70" name="Group 28"/>
          <p:cNvGrpSpPr/>
          <p:nvPr/>
        </p:nvGrpSpPr>
        <p:grpSpPr>
          <a:xfrm>
            <a:off x="6530760" y="1343160"/>
            <a:ext cx="1651320" cy="536400"/>
            <a:chOff x="6530760" y="1343160"/>
            <a:chExt cx="1651320" cy="536400"/>
          </a:xfrm>
        </p:grpSpPr>
        <p:sp>
          <p:nvSpPr>
            <p:cNvPr id="271" name="Rectangle 29"/>
            <p:cNvSpPr/>
            <p:nvPr/>
          </p:nvSpPr>
          <p:spPr>
            <a:xfrm>
              <a:off x="6962760" y="1343160"/>
              <a:ext cx="1219320" cy="536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rect">
                <a:fillToRect l="50000" t="50000" r="50000" b="50000"/>
              </a:path>
            </a:gra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2" name="Rectangle 30"/>
            <p:cNvSpPr/>
            <p:nvPr/>
          </p:nvSpPr>
          <p:spPr>
            <a:xfrm>
              <a:off x="7086960" y="1370160"/>
              <a:ext cx="10260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Copolímero 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3" name="Rectangle 31"/>
            <p:cNvSpPr/>
            <p:nvPr/>
          </p:nvSpPr>
          <p:spPr>
            <a:xfrm>
              <a:off x="7543440" y="1552680"/>
              <a:ext cx="110520" cy="1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0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+</a:t>
              </a:r>
              <a:endParaRPr b="0" lang="en-CA" sz="10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4" name="Rectangle 32"/>
            <p:cNvSpPr/>
            <p:nvPr/>
          </p:nvSpPr>
          <p:spPr>
            <a:xfrm>
              <a:off x="7238880" y="1674720"/>
              <a:ext cx="693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Aditivos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5" name="Line 33"/>
            <p:cNvSpPr/>
            <p:nvPr/>
          </p:nvSpPr>
          <p:spPr>
            <a:xfrm flipH="1">
              <a:off x="6530760" y="1623960"/>
              <a:ext cx="431640" cy="180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76" name="Group 34"/>
          <p:cNvGrpSpPr/>
          <p:nvPr/>
        </p:nvGrpSpPr>
        <p:grpSpPr>
          <a:xfrm>
            <a:off x="2735280" y="4562280"/>
            <a:ext cx="4848120" cy="1159200"/>
            <a:chOff x="2735280" y="4562280"/>
            <a:chExt cx="4848120" cy="1159200"/>
          </a:xfrm>
        </p:grpSpPr>
        <p:sp>
          <p:nvSpPr>
            <p:cNvPr id="277" name="Line 35"/>
            <p:cNvSpPr/>
            <p:nvPr/>
          </p:nvSpPr>
          <p:spPr>
            <a:xfrm>
              <a:off x="5141880" y="5261040"/>
              <a:ext cx="2440080" cy="1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8" name="Line 36"/>
            <p:cNvSpPr/>
            <p:nvPr/>
          </p:nvSpPr>
          <p:spPr>
            <a:xfrm flipH="1">
              <a:off x="2735280" y="5154480"/>
              <a:ext cx="1101600" cy="180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79" name="Freeform 37"/>
            <p:cNvSpPr/>
            <p:nvPr/>
          </p:nvSpPr>
          <p:spPr>
            <a:xfrm>
              <a:off x="3733920" y="4935600"/>
              <a:ext cx="1449360" cy="460440"/>
            </a:xfrm>
            <a:custGeom>
              <a:avLst/>
              <a:gdLst>
                <a:gd name="GluePoint1X" fmla="*/ 2147483647 w 152"/>
                <a:gd name="GluePoint1Y" fmla="*/ 0 h 48"/>
                <a:gd name="GluePoint2X" fmla="*/ 0 w 152"/>
                <a:gd name="GluePoint2Y" fmla="*/ 2147483647 h 48"/>
                <a:gd name="GluePoint3X" fmla="*/ 0 w 152"/>
                <a:gd name="GluePoint3Y" fmla="*/ 2147483647 h 48"/>
                <a:gd name="GluePoint4X" fmla="*/ 2147483647 w 152"/>
                <a:gd name="GluePoint4Y" fmla="*/ 2147483647 h 48"/>
                <a:gd name="GluePoint5X" fmla="*/ 2147483647 w 152"/>
                <a:gd name="GluePoint5Y" fmla="*/ 2147483647 h 48"/>
                <a:gd name="GluePoint6X" fmla="*/ 2147483647 w 152"/>
                <a:gd name="GluePoint6Y" fmla="*/ 2147483647 h 48"/>
                <a:gd name="GluePoint7X" fmla="*/ 2147483647 w 152"/>
                <a:gd name="GluePoint7Y" fmla="*/ 2147483647 h 48"/>
                <a:gd name="GluePoint8X" fmla="*/ 2147483647 w 152"/>
                <a:gd name="GluePoint8Y" fmla="*/ 0 h 48"/>
                <a:gd name="GluePoint9X" fmla="*/ 2147483647 w 152"/>
                <a:gd name="GluePoint9Y" fmla="*/ 0 h 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l" t="t" r="r" b="b"/>
              <a:pathLst>
                <a:path w="152" h="48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lnTo>
                    <a:pt x="0" y="40"/>
                  </a:lnTo>
                  <a:cubicBezTo>
                    <a:pt x="0" y="44"/>
                    <a:pt x="4" y="48"/>
                    <a:pt x="8" y="48"/>
                  </a:cubicBezTo>
                  <a:lnTo>
                    <a:pt x="144" y="48"/>
                  </a:lnTo>
                  <a:cubicBezTo>
                    <a:pt x="148" y="48"/>
                    <a:pt x="152" y="44"/>
                    <a:pt x="152" y="40"/>
                  </a:cubicBezTo>
                  <a:lnTo>
                    <a:pt x="152" y="8"/>
                  </a:lnTo>
                  <a:cubicBezTo>
                    <a:pt x="152" y="4"/>
                    <a:pt x="148" y="0"/>
                    <a:pt x="144" y="0"/>
                  </a:cubicBezTo>
                  <a:lnTo>
                    <a:pt x="8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0" name="Rectangle 38"/>
            <p:cNvSpPr/>
            <p:nvPr/>
          </p:nvSpPr>
          <p:spPr>
            <a:xfrm>
              <a:off x="3867120" y="4983120"/>
              <a:ext cx="1219320" cy="30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0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Embobinamento de filme</a:t>
              </a:r>
              <a:endParaRPr b="0" lang="en-CA" sz="10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1" name="Line 39"/>
            <p:cNvSpPr/>
            <p:nvPr/>
          </p:nvSpPr>
          <p:spPr>
            <a:xfrm flipV="1">
              <a:off x="7581960" y="4562280"/>
              <a:ext cx="1440" cy="66348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82" name="Line 40"/>
            <p:cNvSpPr/>
            <p:nvPr/>
          </p:nvSpPr>
          <p:spPr>
            <a:xfrm>
              <a:off x="4438800" y="5396040"/>
              <a:ext cx="2880" cy="3254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83" name="Group 41"/>
          <p:cNvGrpSpPr/>
          <p:nvPr/>
        </p:nvGrpSpPr>
        <p:grpSpPr>
          <a:xfrm>
            <a:off x="3733920" y="2708280"/>
            <a:ext cx="3855960" cy="2265480"/>
            <a:chOff x="3733920" y="2708280"/>
            <a:chExt cx="3855960" cy="2265480"/>
          </a:xfrm>
        </p:grpSpPr>
        <p:sp>
          <p:nvSpPr>
            <p:cNvPr id="284" name="Line 42"/>
            <p:cNvSpPr/>
            <p:nvPr/>
          </p:nvSpPr>
          <p:spPr>
            <a:xfrm flipV="1">
              <a:off x="7588080" y="2708280"/>
              <a:ext cx="1800" cy="18302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285" name="Group 43"/>
            <p:cNvGrpSpPr/>
            <p:nvPr/>
          </p:nvGrpSpPr>
          <p:grpSpPr>
            <a:xfrm>
              <a:off x="3733920" y="4249800"/>
              <a:ext cx="3841560" cy="723960"/>
              <a:chOff x="3733920" y="4249800"/>
              <a:chExt cx="3841560" cy="723960"/>
            </a:xfrm>
          </p:grpSpPr>
          <p:sp>
            <p:nvSpPr>
              <p:cNvPr id="286" name="Line 44"/>
              <p:cNvSpPr/>
              <p:nvPr/>
            </p:nvSpPr>
            <p:spPr>
              <a:xfrm>
                <a:off x="5122800" y="4522680"/>
                <a:ext cx="2452680" cy="1800"/>
              </a:xfrm>
              <a:prstGeom prst="line">
                <a:avLst/>
              </a:prstGeom>
              <a:ln w="38160">
                <a:solidFill>
                  <a:srgbClr val="ff9900"/>
                </a:solidFill>
                <a:prstDash val="sysDot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5000" bIns="-450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287" name="Freeform 45"/>
              <p:cNvSpPr/>
              <p:nvPr/>
            </p:nvSpPr>
            <p:spPr>
              <a:xfrm>
                <a:off x="3733920" y="4249800"/>
                <a:ext cx="1449360" cy="457200"/>
              </a:xfrm>
              <a:custGeom>
                <a:avLst/>
                <a:gdLst>
                  <a:gd name="GluePoint1X" fmla="*/ 2147483647 w 152"/>
                  <a:gd name="GluePoint1Y" fmla="*/ 0 h 48"/>
                  <a:gd name="GluePoint2X" fmla="*/ 0 w 152"/>
                  <a:gd name="GluePoint2Y" fmla="*/ 2147483647 h 48"/>
                  <a:gd name="GluePoint3X" fmla="*/ 0 w 152"/>
                  <a:gd name="GluePoint3Y" fmla="*/ 2147483647 h 48"/>
                  <a:gd name="GluePoint4X" fmla="*/ 2147483647 w 152"/>
                  <a:gd name="GluePoint4Y" fmla="*/ 2147483647 h 48"/>
                  <a:gd name="GluePoint5X" fmla="*/ 2147483647 w 152"/>
                  <a:gd name="GluePoint5Y" fmla="*/ 2147483647 h 48"/>
                  <a:gd name="GluePoint6X" fmla="*/ 2147483647 w 152"/>
                  <a:gd name="GluePoint6Y" fmla="*/ 2147483647 h 48"/>
                  <a:gd name="GluePoint7X" fmla="*/ 2147483647 w 152"/>
                  <a:gd name="GluePoint7Y" fmla="*/ 2147483647 h 48"/>
                  <a:gd name="GluePoint8X" fmla="*/ 2147483647 w 152"/>
                  <a:gd name="GluePoint8Y" fmla="*/ 0 h 48"/>
                  <a:gd name="GluePoint9X" fmla="*/ 2147483647 w 152"/>
                  <a:gd name="GluePoint9Y" fmla="*/ 0 h 48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</a:cxnLst>
                <a:rect l="l" t="t" r="r" b="b"/>
                <a:pathLst>
                  <a:path w="152" h="48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lnTo>
                      <a:pt x="0" y="40"/>
                    </a:lnTo>
                    <a:cubicBezTo>
                      <a:pt x="0" y="44"/>
                      <a:pt x="4" y="48"/>
                      <a:pt x="8" y="48"/>
                    </a:cubicBezTo>
                    <a:lnTo>
                      <a:pt x="144" y="48"/>
                    </a:lnTo>
                    <a:cubicBezTo>
                      <a:pt x="148" y="48"/>
                      <a:pt x="152" y="44"/>
                      <a:pt x="152" y="40"/>
                    </a:cubicBezTo>
                    <a:lnTo>
                      <a:pt x="152" y="8"/>
                    </a:lnTo>
                    <a:cubicBezTo>
                      <a:pt x="152" y="4"/>
                      <a:pt x="148" y="0"/>
                      <a:pt x="144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blipFill rotWithShape="0">
                <a:blip r:embed="rId5"/>
                <a:srcRect/>
                <a:stretch/>
              </a:blip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288" name="Rectangle 46"/>
              <p:cNvSpPr/>
              <p:nvPr/>
            </p:nvSpPr>
            <p:spPr>
              <a:xfrm>
                <a:off x="3809880" y="4314960"/>
                <a:ext cx="1295640" cy="45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0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Rolos puxadores e corte das aparas</a:t>
                </a:r>
                <a:endParaRPr b="0" lang="en-CA" sz="10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289" name="Line 47"/>
              <p:cNvSpPr/>
              <p:nvPr/>
            </p:nvSpPr>
            <p:spPr>
              <a:xfrm>
                <a:off x="4441680" y="4707000"/>
                <a:ext cx="3240" cy="266760"/>
              </a:xfrm>
              <a:prstGeom prst="line">
                <a:avLst/>
              </a:prstGeom>
              <a:ln w="38160">
                <a:solidFill>
                  <a:srgbClr val="ff99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ctr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</p:grpSp>
      <p:grpSp>
        <p:nvGrpSpPr>
          <p:cNvPr id="290" name="Group 48"/>
          <p:cNvGrpSpPr/>
          <p:nvPr/>
        </p:nvGrpSpPr>
        <p:grpSpPr>
          <a:xfrm>
            <a:off x="4019400" y="3435480"/>
            <a:ext cx="841680" cy="865080"/>
            <a:chOff x="4019400" y="3435480"/>
            <a:chExt cx="841680" cy="865080"/>
          </a:xfrm>
        </p:grpSpPr>
        <p:sp>
          <p:nvSpPr>
            <p:cNvPr id="291" name="Freeform 49"/>
            <p:cNvSpPr/>
            <p:nvPr/>
          </p:nvSpPr>
          <p:spPr>
            <a:xfrm>
              <a:off x="4019400" y="3435480"/>
              <a:ext cx="841680" cy="536400"/>
            </a:xfrm>
            <a:custGeom>
              <a:avLst/>
              <a:gdLst>
                <a:gd name="GluePoint1X" fmla="*/ 530 w 530"/>
                <a:gd name="GluePoint1Y" fmla="*/ 338 h 338"/>
                <a:gd name="GluePoint2X" fmla="*/ 397 w 530"/>
                <a:gd name="GluePoint2Y" fmla="*/ 0 h 338"/>
                <a:gd name="GluePoint3X" fmla="*/ 133 w 530"/>
                <a:gd name="GluePoint3Y" fmla="*/ 0 h 338"/>
                <a:gd name="GluePoint4X" fmla="*/ 0 w 530"/>
                <a:gd name="GluePoint4Y" fmla="*/ 338 h 338"/>
                <a:gd name="GluePoint5X" fmla="*/ 530 w 530"/>
                <a:gd name="GluePoint5Y" fmla="*/ 338 h 3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l" t="t" r="r" b="b"/>
              <a:pathLst>
                <a:path w="530" h="338">
                  <a:moveTo>
                    <a:pt x="530" y="338"/>
                  </a:moveTo>
                  <a:lnTo>
                    <a:pt x="397" y="0"/>
                  </a:lnTo>
                  <a:lnTo>
                    <a:pt x="133" y="0"/>
                  </a:lnTo>
                  <a:lnTo>
                    <a:pt x="0" y="338"/>
                  </a:lnTo>
                  <a:lnTo>
                    <a:pt x="530" y="338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92" name="Rectangle 50"/>
            <p:cNvSpPr/>
            <p:nvPr/>
          </p:nvSpPr>
          <p:spPr>
            <a:xfrm>
              <a:off x="4253040" y="3613320"/>
              <a:ext cx="42192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TDO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93" name="Line 51"/>
            <p:cNvSpPr/>
            <p:nvPr/>
          </p:nvSpPr>
          <p:spPr>
            <a:xfrm>
              <a:off x="4419720" y="4051440"/>
              <a:ext cx="2880" cy="24912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94" name="Group 52"/>
          <p:cNvGrpSpPr/>
          <p:nvPr/>
        </p:nvGrpSpPr>
        <p:grpSpPr>
          <a:xfrm>
            <a:off x="4057560" y="2714760"/>
            <a:ext cx="765360" cy="888840"/>
            <a:chOff x="4057560" y="2714760"/>
            <a:chExt cx="765360" cy="888840"/>
          </a:xfrm>
        </p:grpSpPr>
        <p:sp>
          <p:nvSpPr>
            <p:cNvPr id="295" name="Rectangle 53"/>
            <p:cNvSpPr/>
            <p:nvPr/>
          </p:nvSpPr>
          <p:spPr>
            <a:xfrm>
              <a:off x="4057560" y="2714760"/>
              <a:ext cx="765360" cy="5522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rect">
                <a:fillToRect l="50000" t="50000" r="50000" b="50000"/>
              </a:path>
            </a:gra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96" name="Rectangle 54"/>
            <p:cNvSpPr/>
            <p:nvPr/>
          </p:nvSpPr>
          <p:spPr>
            <a:xfrm>
              <a:off x="4189680" y="2882880"/>
              <a:ext cx="469440" cy="21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4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MDO</a:t>
              </a:r>
              <a:endParaRPr b="0" lang="en-CA" sz="14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297" name="Line 55"/>
            <p:cNvSpPr/>
            <p:nvPr/>
          </p:nvSpPr>
          <p:spPr>
            <a:xfrm>
              <a:off x="4440240" y="3305160"/>
              <a:ext cx="3240" cy="2984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298" name="Group 56"/>
          <p:cNvGrpSpPr/>
          <p:nvPr/>
        </p:nvGrpSpPr>
        <p:grpSpPr>
          <a:xfrm>
            <a:off x="5029200" y="837720"/>
            <a:ext cx="3685680" cy="1819440"/>
            <a:chOff x="5029200" y="837720"/>
            <a:chExt cx="3685680" cy="1819440"/>
          </a:xfrm>
        </p:grpSpPr>
        <p:sp>
          <p:nvSpPr>
            <p:cNvPr id="299" name="Line 57"/>
            <p:cNvSpPr/>
            <p:nvPr/>
          </p:nvSpPr>
          <p:spPr>
            <a:xfrm>
              <a:off x="8111880" y="2342880"/>
              <a:ext cx="603000" cy="32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560" bIns="-435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300" name="Group 58"/>
            <p:cNvGrpSpPr/>
            <p:nvPr/>
          </p:nvGrpSpPr>
          <p:grpSpPr>
            <a:xfrm>
              <a:off x="7018200" y="2044440"/>
              <a:ext cx="1186920" cy="612720"/>
              <a:chOff x="7018200" y="2044440"/>
              <a:chExt cx="1186920" cy="612720"/>
            </a:xfrm>
          </p:grpSpPr>
          <p:sp>
            <p:nvSpPr>
              <p:cNvPr id="301" name="Oval 59"/>
              <p:cNvSpPr/>
              <p:nvPr/>
            </p:nvSpPr>
            <p:spPr>
              <a:xfrm>
                <a:off x="7018200" y="2044440"/>
                <a:ext cx="1186920" cy="61272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rect">
                  <a:fillToRect l="50000" t="50000" r="50000" b="50000"/>
                </a:path>
              </a:gra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rm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02" name="Rectangle 60"/>
              <p:cNvSpPr/>
              <p:nvPr/>
            </p:nvSpPr>
            <p:spPr>
              <a:xfrm>
                <a:off x="7138080" y="2246040"/>
                <a:ext cx="975600" cy="183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2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Reciclagem</a:t>
                </a:r>
                <a:endParaRPr b="0" lang="en-CA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303" name="Line 61"/>
            <p:cNvSpPr/>
            <p:nvPr/>
          </p:nvSpPr>
          <p:spPr>
            <a:xfrm flipH="1">
              <a:off x="5029200" y="838080"/>
              <a:ext cx="3666960" cy="1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04" name="Line 62"/>
            <p:cNvSpPr/>
            <p:nvPr/>
          </p:nvSpPr>
          <p:spPr>
            <a:xfrm flipV="1">
              <a:off x="8696160" y="837720"/>
              <a:ext cx="1080" cy="1468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05" name="Group 63"/>
          <p:cNvGrpSpPr/>
          <p:nvPr/>
        </p:nvGrpSpPr>
        <p:grpSpPr>
          <a:xfrm>
            <a:off x="3713040" y="2104920"/>
            <a:ext cx="3319560" cy="725760"/>
            <a:chOff x="3713040" y="2104920"/>
            <a:chExt cx="3319560" cy="725760"/>
          </a:xfrm>
        </p:grpSpPr>
        <p:sp>
          <p:nvSpPr>
            <p:cNvPr id="306" name="Line 64"/>
            <p:cNvSpPr/>
            <p:nvPr/>
          </p:nvSpPr>
          <p:spPr>
            <a:xfrm>
              <a:off x="5211720" y="2365200"/>
              <a:ext cx="1820880" cy="180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grpSp>
          <p:nvGrpSpPr>
            <p:cNvPr id="307" name="Group 65"/>
            <p:cNvGrpSpPr/>
            <p:nvPr/>
          </p:nvGrpSpPr>
          <p:grpSpPr>
            <a:xfrm>
              <a:off x="3713040" y="2104920"/>
              <a:ext cx="1449360" cy="725760"/>
              <a:chOff x="3713040" y="2104920"/>
              <a:chExt cx="1449360" cy="725760"/>
            </a:xfrm>
          </p:grpSpPr>
          <p:sp>
            <p:nvSpPr>
              <p:cNvPr id="308" name="Freeform 66"/>
              <p:cNvSpPr/>
              <p:nvPr/>
            </p:nvSpPr>
            <p:spPr>
              <a:xfrm>
                <a:off x="3713040" y="2104920"/>
                <a:ext cx="1449360" cy="382680"/>
              </a:xfrm>
              <a:custGeom>
                <a:avLst/>
                <a:gdLst>
                  <a:gd name="GluePoint1X" fmla="*/ 2147483647 w 152"/>
                  <a:gd name="GluePoint1Y" fmla="*/ 0 h 40"/>
                  <a:gd name="GluePoint2X" fmla="*/ 0 w 152"/>
                  <a:gd name="GluePoint2Y" fmla="*/ 2147483647 h 40"/>
                  <a:gd name="GluePoint3X" fmla="*/ 0 w 152"/>
                  <a:gd name="GluePoint3Y" fmla="*/ 2147483647 h 40"/>
                  <a:gd name="GluePoint4X" fmla="*/ 2147483647 w 152"/>
                  <a:gd name="GluePoint4Y" fmla="*/ 2147483647 h 40"/>
                  <a:gd name="GluePoint5X" fmla="*/ 2147483647 w 152"/>
                  <a:gd name="GluePoint5Y" fmla="*/ 2147483647 h 40"/>
                  <a:gd name="GluePoint6X" fmla="*/ 2147483647 w 152"/>
                  <a:gd name="GluePoint6Y" fmla="*/ 2147483647 h 40"/>
                  <a:gd name="GluePoint7X" fmla="*/ 2147483647 w 152"/>
                  <a:gd name="GluePoint7Y" fmla="*/ 2147483647 h 40"/>
                  <a:gd name="GluePoint8X" fmla="*/ 2147483647 w 152"/>
                  <a:gd name="GluePoint8Y" fmla="*/ 0 h 40"/>
                  <a:gd name="GluePoint9X" fmla="*/ 2147483647 w 152"/>
                  <a:gd name="GluePoint9Y" fmla="*/ 0 h 40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</a:cxnLst>
                <a:rect l="l" t="t" r="r" b="b"/>
                <a:pathLst>
                  <a:path w="152" h="40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lnTo>
                      <a:pt x="0" y="33"/>
                    </a:lnTo>
                    <a:cubicBezTo>
                      <a:pt x="0" y="37"/>
                      <a:pt x="3" y="40"/>
                      <a:pt x="7" y="40"/>
                    </a:cubicBezTo>
                    <a:lnTo>
                      <a:pt x="145" y="40"/>
                    </a:lnTo>
                    <a:cubicBezTo>
                      <a:pt x="149" y="40"/>
                      <a:pt x="152" y="37"/>
                      <a:pt x="152" y="33"/>
                    </a:cubicBezTo>
                    <a:lnTo>
                      <a:pt x="152" y="7"/>
                    </a:lnTo>
                    <a:cubicBezTo>
                      <a:pt x="152" y="3"/>
                      <a:pt x="149" y="0"/>
                      <a:pt x="14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blipFill rotWithShape="0">
                <a:blip r:embed="rId7"/>
                <a:srcRect/>
                <a:stretch/>
              </a:blip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09" name="Rectangle 67"/>
              <p:cNvSpPr/>
              <p:nvPr/>
            </p:nvSpPr>
            <p:spPr>
              <a:xfrm>
                <a:off x="4050720" y="2227320"/>
                <a:ext cx="839520" cy="183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2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Formação</a:t>
                </a:r>
                <a:endParaRPr b="0" lang="en-CA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10" name="Line 68"/>
              <p:cNvSpPr/>
              <p:nvPr/>
            </p:nvSpPr>
            <p:spPr>
              <a:xfrm>
                <a:off x="4419720" y="2562120"/>
                <a:ext cx="2880" cy="268560"/>
              </a:xfrm>
              <a:prstGeom prst="line">
                <a:avLst/>
              </a:prstGeom>
              <a:ln w="38160">
                <a:solidFill>
                  <a:srgbClr val="ff99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ctr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</p:grpSp>
      <p:grpSp>
        <p:nvGrpSpPr>
          <p:cNvPr id="311" name="Group 69"/>
          <p:cNvGrpSpPr/>
          <p:nvPr/>
        </p:nvGrpSpPr>
        <p:grpSpPr>
          <a:xfrm>
            <a:off x="3678120" y="1270080"/>
            <a:ext cx="2374920" cy="1090440"/>
            <a:chOff x="3678120" y="1270080"/>
            <a:chExt cx="2374920" cy="1090440"/>
          </a:xfrm>
        </p:grpSpPr>
        <p:grpSp>
          <p:nvGrpSpPr>
            <p:cNvPr id="312" name="Group 70"/>
            <p:cNvGrpSpPr/>
            <p:nvPr/>
          </p:nvGrpSpPr>
          <p:grpSpPr>
            <a:xfrm>
              <a:off x="3678120" y="1270080"/>
              <a:ext cx="1449360" cy="942840"/>
              <a:chOff x="3678120" y="1270080"/>
              <a:chExt cx="1449360" cy="942840"/>
            </a:xfrm>
          </p:grpSpPr>
          <p:sp>
            <p:nvSpPr>
              <p:cNvPr id="313" name="Freeform 71"/>
              <p:cNvSpPr/>
              <p:nvPr/>
            </p:nvSpPr>
            <p:spPr>
              <a:xfrm>
                <a:off x="3678120" y="1270080"/>
                <a:ext cx="1449360" cy="612720"/>
              </a:xfrm>
              <a:custGeom>
                <a:avLst/>
                <a:gdLst>
                  <a:gd name="GluePoint1X" fmla="*/ 2147483647 w 152"/>
                  <a:gd name="GluePoint1Y" fmla="*/ 0 h 64"/>
                  <a:gd name="GluePoint2X" fmla="*/ 0 w 152"/>
                  <a:gd name="GluePoint2Y" fmla="*/ 2147483647 h 64"/>
                  <a:gd name="GluePoint3X" fmla="*/ 0 w 152"/>
                  <a:gd name="GluePoint3Y" fmla="*/ 2147483647 h 64"/>
                  <a:gd name="GluePoint4X" fmla="*/ 2147483647 w 152"/>
                  <a:gd name="GluePoint4Y" fmla="*/ 2147483647 h 64"/>
                  <a:gd name="GluePoint5X" fmla="*/ 2147483647 w 152"/>
                  <a:gd name="GluePoint5Y" fmla="*/ 2147483647 h 64"/>
                  <a:gd name="GluePoint6X" fmla="*/ 2147483647 w 152"/>
                  <a:gd name="GluePoint6Y" fmla="*/ 2147483647 h 64"/>
                  <a:gd name="GluePoint7X" fmla="*/ 2147483647 w 152"/>
                  <a:gd name="GluePoint7Y" fmla="*/ 2147483647 h 64"/>
                  <a:gd name="GluePoint8X" fmla="*/ 2147483647 w 152"/>
                  <a:gd name="GluePoint8Y" fmla="*/ 0 h 64"/>
                  <a:gd name="GluePoint9X" fmla="*/ 2147483647 w 152"/>
                  <a:gd name="GluePoint9Y" fmla="*/ 0 h 6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</a:cxnLst>
                <a:rect l="l" t="t" r="r" b="b"/>
                <a:pathLst>
                  <a:path w="152" h="64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lnTo>
                      <a:pt x="0" y="53"/>
                    </a:lnTo>
                    <a:cubicBezTo>
                      <a:pt x="0" y="59"/>
                      <a:pt x="5" y="64"/>
                      <a:pt x="11" y="64"/>
                    </a:cubicBezTo>
                    <a:lnTo>
                      <a:pt x="141" y="64"/>
                    </a:lnTo>
                    <a:cubicBezTo>
                      <a:pt x="147" y="64"/>
                      <a:pt x="152" y="59"/>
                      <a:pt x="152" y="53"/>
                    </a:cubicBezTo>
                    <a:lnTo>
                      <a:pt x="152" y="11"/>
                    </a:lnTo>
                    <a:cubicBezTo>
                      <a:pt x="152" y="5"/>
                      <a:pt x="147" y="0"/>
                      <a:pt x="14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blipFill rotWithShape="0">
                <a:blip r:embed="rId8"/>
                <a:srcRect/>
                <a:stretch/>
              </a:blip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14" name="Rectangle 72"/>
              <p:cNvSpPr/>
              <p:nvPr/>
            </p:nvSpPr>
            <p:spPr>
              <a:xfrm>
                <a:off x="3992400" y="1343160"/>
                <a:ext cx="1036800" cy="427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4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Extrusão Principal</a:t>
                </a:r>
                <a:endParaRPr b="0" lang="en-CA" sz="14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15" name="Line 73"/>
              <p:cNvSpPr/>
              <p:nvPr/>
            </p:nvSpPr>
            <p:spPr>
              <a:xfrm>
                <a:off x="4422600" y="1951200"/>
                <a:ext cx="3240" cy="261720"/>
              </a:xfrm>
              <a:prstGeom prst="line">
                <a:avLst/>
              </a:prstGeom>
              <a:ln w="38160">
                <a:solidFill>
                  <a:srgbClr val="ff99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ctr">
                <a:noAutofit/>
              </a:bodyPr>
              <a:p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316" name="Line 74"/>
            <p:cNvSpPr/>
            <p:nvPr/>
          </p:nvSpPr>
          <p:spPr>
            <a:xfrm>
              <a:off x="4416480" y="1952640"/>
              <a:ext cx="1601640" cy="1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17" name="Line 75"/>
            <p:cNvSpPr/>
            <p:nvPr/>
          </p:nvSpPr>
          <p:spPr>
            <a:xfrm>
              <a:off x="6049800" y="1940040"/>
              <a:ext cx="3240" cy="42048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18" name="Group 76"/>
          <p:cNvGrpSpPr/>
          <p:nvPr/>
        </p:nvGrpSpPr>
        <p:grpSpPr>
          <a:xfrm>
            <a:off x="3830760" y="581040"/>
            <a:ext cx="1220760" cy="762120"/>
            <a:chOff x="3830760" y="581040"/>
            <a:chExt cx="1220760" cy="762120"/>
          </a:xfrm>
        </p:grpSpPr>
        <p:sp>
          <p:nvSpPr>
            <p:cNvPr id="319" name="Rectangle 77"/>
            <p:cNvSpPr/>
            <p:nvPr/>
          </p:nvSpPr>
          <p:spPr>
            <a:xfrm>
              <a:off x="3830760" y="581040"/>
              <a:ext cx="1220760" cy="536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rect">
                <a:fillToRect l="50000" t="50000" r="50000" b="50000"/>
              </a:path>
            </a:gra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20" name="Rectangle 78"/>
            <p:cNvSpPr/>
            <p:nvPr/>
          </p:nvSpPr>
          <p:spPr>
            <a:xfrm>
              <a:off x="4038840" y="733320"/>
              <a:ext cx="7930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Dosagem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21" name="Line 79"/>
            <p:cNvSpPr/>
            <p:nvPr/>
          </p:nvSpPr>
          <p:spPr>
            <a:xfrm>
              <a:off x="4419720" y="1190520"/>
              <a:ext cx="0" cy="1526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22" name="Group 80"/>
          <p:cNvGrpSpPr/>
          <p:nvPr/>
        </p:nvGrpSpPr>
        <p:grpSpPr>
          <a:xfrm>
            <a:off x="1181160" y="2333520"/>
            <a:ext cx="3260520" cy="366120"/>
            <a:chOff x="1181160" y="2333520"/>
            <a:chExt cx="3260520" cy="366120"/>
          </a:xfrm>
        </p:grpSpPr>
        <p:sp>
          <p:nvSpPr>
            <p:cNvPr id="323" name="Rectangle 81"/>
            <p:cNvSpPr/>
            <p:nvPr/>
          </p:nvSpPr>
          <p:spPr>
            <a:xfrm>
              <a:off x="1181160" y="2333520"/>
              <a:ext cx="1942920" cy="36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ffffff"/>
                  </a:solidFill>
                  <a:effectLst/>
                  <a:uFillTx/>
                  <a:latin typeface="Verdana"/>
                </a:rPr>
                <a:t>Medida de espessura (filme grosso)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24" name="Line 82"/>
            <p:cNvSpPr/>
            <p:nvPr/>
          </p:nvSpPr>
          <p:spPr>
            <a:xfrm>
              <a:off x="2994120" y="2575080"/>
              <a:ext cx="1447560" cy="1440"/>
            </a:xfrm>
            <a:prstGeom prst="line">
              <a:avLst/>
            </a:prstGeom>
            <a:ln w="38160">
              <a:solidFill>
                <a:srgbClr val="ff9900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25" name="Group 83"/>
          <p:cNvGrpSpPr/>
          <p:nvPr/>
        </p:nvGrpSpPr>
        <p:grpSpPr>
          <a:xfrm>
            <a:off x="1314360" y="581040"/>
            <a:ext cx="2567160" cy="536400"/>
            <a:chOff x="1314360" y="581040"/>
            <a:chExt cx="2567160" cy="536400"/>
          </a:xfrm>
        </p:grpSpPr>
        <p:grpSp>
          <p:nvGrpSpPr>
            <p:cNvPr id="326" name="Group 84"/>
            <p:cNvGrpSpPr/>
            <p:nvPr/>
          </p:nvGrpSpPr>
          <p:grpSpPr>
            <a:xfrm>
              <a:off x="1314360" y="581040"/>
              <a:ext cx="1220760" cy="536400"/>
              <a:chOff x="1314360" y="581040"/>
              <a:chExt cx="1220760" cy="536400"/>
            </a:xfrm>
          </p:grpSpPr>
          <p:sp>
            <p:nvSpPr>
              <p:cNvPr id="327" name="Rectangle 85"/>
              <p:cNvSpPr/>
              <p:nvPr/>
            </p:nvSpPr>
            <p:spPr>
              <a:xfrm>
                <a:off x="1314360" y="581040"/>
                <a:ext cx="1220760" cy="5364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99"/>
                  </a:gs>
                </a:gsLst>
                <a:path path="rect">
                  <a:fillToRect l="50000" t="50000" r="50000" b="50000"/>
                </a:path>
              </a:gra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normAutofit/>
              </a:bodyPr>
              <a:p>
                <a:pPr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endParaRPr b="0" lang="en-CA" sz="18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  <p:sp>
            <p:nvSpPr>
              <p:cNvPr id="328" name="Rectangle 86"/>
              <p:cNvSpPr/>
              <p:nvPr/>
            </p:nvSpPr>
            <p:spPr>
              <a:xfrm>
                <a:off x="1371600" y="657360"/>
                <a:ext cx="1143000" cy="458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0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PP </a:t>
                </a:r>
                <a:endParaRPr b="0" lang="en-CA" sz="10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  <a:p>
                <a:pPr algn="ctr"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1" lang="pt-BR" sz="1000" strike="noStrike" u="none">
                    <a:solidFill>
                      <a:srgbClr val="3333cc"/>
                    </a:solidFill>
                    <a:effectLst/>
                    <a:uFillTx/>
                    <a:latin typeface="Verdana"/>
                  </a:rPr>
                  <a:t>Homopolímero + Aditivos </a:t>
                </a:r>
                <a:endParaRPr b="0" lang="en-CA" sz="1000" strike="noStrike" u="none">
                  <a:solidFill>
                    <a:srgbClr val="ffffff"/>
                  </a:solidFill>
                  <a:effectLst/>
                  <a:uFillTx/>
                  <a:latin typeface="Verdana"/>
                </a:endParaRPr>
              </a:p>
            </p:txBody>
          </p:sp>
        </p:grpSp>
        <p:sp>
          <p:nvSpPr>
            <p:cNvPr id="329" name="Line 87"/>
            <p:cNvSpPr/>
            <p:nvPr/>
          </p:nvSpPr>
          <p:spPr>
            <a:xfrm>
              <a:off x="2535120" y="811080"/>
              <a:ext cx="1346400" cy="180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000" bIns="-4500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30" name="Group 88"/>
          <p:cNvGrpSpPr/>
          <p:nvPr/>
        </p:nvGrpSpPr>
        <p:grpSpPr>
          <a:xfrm>
            <a:off x="1924200" y="1343160"/>
            <a:ext cx="1809720" cy="536400"/>
            <a:chOff x="1924200" y="1343160"/>
            <a:chExt cx="1809720" cy="536400"/>
          </a:xfrm>
        </p:grpSpPr>
        <p:sp>
          <p:nvSpPr>
            <p:cNvPr id="331" name="Rectangle 89"/>
            <p:cNvSpPr/>
            <p:nvPr/>
          </p:nvSpPr>
          <p:spPr>
            <a:xfrm>
              <a:off x="1924200" y="1343160"/>
              <a:ext cx="1220760" cy="536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rect">
                <a:fillToRect l="50000" t="50000" r="50000" b="50000"/>
              </a:path>
            </a:gra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2" name="Rectangle 90"/>
            <p:cNvSpPr/>
            <p:nvPr/>
          </p:nvSpPr>
          <p:spPr>
            <a:xfrm>
              <a:off x="2057040" y="1544760"/>
              <a:ext cx="96948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Coextrusão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3" name="Line 91"/>
            <p:cNvSpPr/>
            <p:nvPr/>
          </p:nvSpPr>
          <p:spPr>
            <a:xfrm flipV="1">
              <a:off x="3144960" y="1646280"/>
              <a:ext cx="588960" cy="14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  <p:grpSp>
        <p:nvGrpSpPr>
          <p:cNvPr id="334" name="Group 92"/>
          <p:cNvGrpSpPr/>
          <p:nvPr/>
        </p:nvGrpSpPr>
        <p:grpSpPr>
          <a:xfrm>
            <a:off x="247680" y="1343160"/>
            <a:ext cx="1720800" cy="536400"/>
            <a:chOff x="247680" y="1343160"/>
            <a:chExt cx="1720800" cy="536400"/>
          </a:xfrm>
        </p:grpSpPr>
        <p:sp>
          <p:nvSpPr>
            <p:cNvPr id="335" name="Rectangle 93"/>
            <p:cNvSpPr/>
            <p:nvPr/>
          </p:nvSpPr>
          <p:spPr>
            <a:xfrm>
              <a:off x="247680" y="1343160"/>
              <a:ext cx="1219320" cy="5364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path path="rect">
                <a:fillToRect l="50000" t="50000" r="50000" b="50000"/>
              </a:path>
            </a:gra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norm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6" name="Rectangle 94"/>
            <p:cNvSpPr/>
            <p:nvPr/>
          </p:nvSpPr>
          <p:spPr>
            <a:xfrm>
              <a:off x="381240" y="1370160"/>
              <a:ext cx="102600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Copolímero 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7" name="Rectangle 95"/>
            <p:cNvSpPr/>
            <p:nvPr/>
          </p:nvSpPr>
          <p:spPr>
            <a:xfrm>
              <a:off x="764640" y="1522440"/>
              <a:ext cx="13284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+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8" name="Rectangle 96"/>
            <p:cNvSpPr/>
            <p:nvPr/>
          </p:nvSpPr>
          <p:spPr>
            <a:xfrm>
              <a:off x="525600" y="1674720"/>
              <a:ext cx="693360" cy="18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pt-BR" sz="1200" strike="noStrike" u="none">
                  <a:solidFill>
                    <a:srgbClr val="3333cc"/>
                  </a:solidFill>
                  <a:effectLst/>
                  <a:uFillTx/>
                  <a:latin typeface="Verdana"/>
                </a:rPr>
                <a:t>Aditivos</a:t>
              </a:r>
              <a:endParaRPr b="0" lang="en-CA" sz="12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  <p:sp>
          <p:nvSpPr>
            <p:cNvPr id="339" name="Line 97"/>
            <p:cNvSpPr/>
            <p:nvPr/>
          </p:nvSpPr>
          <p:spPr>
            <a:xfrm flipV="1">
              <a:off x="1467000" y="1646280"/>
              <a:ext cx="501480" cy="1440"/>
            </a:xfrm>
            <a:prstGeom prst="line">
              <a:avLst/>
            </a:prstGeom>
            <a:ln w="38160">
              <a:solidFill>
                <a:srgbClr val="ff99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5360" bIns="-45360" anchor="t">
              <a:noAutofit/>
            </a:bodyPr>
            <a:p>
              <a:endParaRPr b="0" lang="en-CA" sz="1800" strike="noStrike" u="none">
                <a:solidFill>
                  <a:srgbClr val="ffffff"/>
                </a:solidFill>
                <a:effectLst/>
                <a:uFillTx/>
                <a:latin typeface="Verdana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12417</TotalTime>
  <Application>LibreOffice/25.2.3.2$MacOSX_AARCH64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1997-03-08T05:24:28Z</dcterms:created>
  <dc:creator>ALDO MORTARA</dc:creator>
  <dc:description/>
  <dc:language>en-CA</dc:language>
  <cp:lastModifiedBy>Manoel Carvalho</cp:lastModifiedBy>
  <cp:lastPrinted>2015-03-12T10:48:17Z</cp:lastPrinted>
  <dcterms:modified xsi:type="dcterms:W3CDTF">2015-03-23T14:09:16Z</dcterms:modified>
  <cp:revision>222</cp:revision>
  <dc:subject>PROCESSO</dc:subject>
  <dc:title>TREINAMENTO PRODUÇÃO</dc:title>
</cp:coreProperties>
</file>